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300" r:id="rId3"/>
    <p:sldId id="257" r:id="rId4"/>
    <p:sldId id="293" r:id="rId5"/>
    <p:sldId id="294" r:id="rId6"/>
    <p:sldId id="278" r:id="rId7"/>
    <p:sldId id="279" r:id="rId8"/>
    <p:sldId id="280" r:id="rId9"/>
    <p:sldId id="281" r:id="rId10"/>
    <p:sldId id="284" r:id="rId11"/>
    <p:sldId id="285" r:id="rId12"/>
    <p:sldId id="311" r:id="rId13"/>
    <p:sldId id="282" r:id="rId14"/>
    <p:sldId id="298" r:id="rId15"/>
    <p:sldId id="291" r:id="rId16"/>
    <p:sldId id="301" r:id="rId17"/>
    <p:sldId id="302" r:id="rId18"/>
    <p:sldId id="303" r:id="rId19"/>
    <p:sldId id="310" r:id="rId20"/>
    <p:sldId id="306" r:id="rId21"/>
    <p:sldId id="305" r:id="rId22"/>
    <p:sldId id="309" r:id="rId23"/>
    <p:sldId id="30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5" autoAdjust="0"/>
    <p:restoredTop sz="94761" autoAdjust="0"/>
  </p:normalViewPr>
  <p:slideViewPr>
    <p:cSldViewPr snapToGrid="0">
      <p:cViewPr varScale="1">
        <p:scale>
          <a:sx n="60" d="100"/>
          <a:sy n="60" d="100"/>
        </p:scale>
        <p:origin x="-126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41D5A-F6A1-4F2D-B815-135388DB368A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D0E35-04FC-49E5-AD49-1FE81F15C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8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2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2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2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2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9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7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4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7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9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4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7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9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A49E5-7E18-4D5E-BA29-A6C92E7D28C8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A79A4-BB43-412C-BB91-342FA772F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0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3384" y="-117857"/>
            <a:ext cx="10268606" cy="446500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7030A0"/>
                </a:solidFill>
              </a:rPr>
              <a:t>Турнир знатоков русского языка</a:t>
            </a:r>
            <a:endParaRPr lang="ru-RU" sz="8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0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13624" y="214291"/>
            <a:ext cx="36865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ребусы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13" descr="AG003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1" y="214290"/>
            <a:ext cx="2400300" cy="2160588"/>
          </a:xfrm>
          <a:prstGeom prst="rect">
            <a:avLst/>
          </a:prstGeom>
          <a:noFill/>
        </p:spPr>
      </p:pic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-5638799" y="1989138"/>
            <a:ext cx="411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213038" y="457200"/>
            <a:ext cx="11693255" cy="5704000"/>
            <a:chOff x="1797" y="954"/>
            <a:chExt cx="10704" cy="7811"/>
          </a:xfrm>
        </p:grpSpPr>
        <p:sp>
          <p:nvSpPr>
            <p:cNvPr id="2054" name="WordArt 6"/>
            <p:cNvSpPr>
              <a:spLocks noChangeArrowheads="1" noChangeShapeType="1" noTextEdit="1"/>
            </p:cNvSpPr>
            <p:nvPr/>
          </p:nvSpPr>
          <p:spPr bwMode="auto">
            <a:xfrm rot="533928">
              <a:off x="1797" y="2129"/>
              <a:ext cx="5940" cy="6636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 rtl="0"/>
              <a:r>
                <a:rPr lang="ru-RU" sz="3600" kern="10" spc="0" dirty="0" smtClean="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4866072" scaled="1"/>
                  </a:gradFill>
                  <a:effectLst/>
                  <a:latin typeface="Impact"/>
                </a:rPr>
                <a:t>АПР</a:t>
              </a:r>
              <a:endParaRPr lang="ru-RU" sz="3600" kern="10" spc="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866072" scaled="1"/>
                </a:gradFill>
                <a:effectLst/>
                <a:latin typeface="Impact"/>
              </a:endParaRPr>
            </a:p>
          </p:txBody>
        </p:sp>
        <p:sp>
          <p:nvSpPr>
            <p:cNvPr id="2053" name="Tree"/>
            <p:cNvSpPr>
              <a:spLocks noEditPoints="1" noChangeArrowheads="1"/>
            </p:cNvSpPr>
            <p:nvPr/>
          </p:nvSpPr>
          <p:spPr bwMode="auto">
            <a:xfrm>
              <a:off x="8269" y="954"/>
              <a:ext cx="4232" cy="7020"/>
            </a:xfrm>
            <a:custGeom>
              <a:avLst/>
              <a:gdLst>
                <a:gd name="G0" fmla="+- 0 0 0"/>
                <a:gd name="G1" fmla="*/ 21600 1 3"/>
                <a:gd name="G2" fmla="*/ 21600 2 3"/>
                <a:gd name="G3" fmla="+- 21600 0 0"/>
                <a:gd name="T0" fmla="*/ 10800 w 21600"/>
                <a:gd name="T1" fmla="*/ 0 h 21600"/>
                <a:gd name="T2" fmla="*/ 6171 w 21600"/>
                <a:gd name="T3" fmla="*/ 7200 h 21600"/>
                <a:gd name="T4" fmla="*/ 3086 w 21600"/>
                <a:gd name="T5" fmla="*/ 14400 h 21600"/>
                <a:gd name="T6" fmla="*/ 0 w 21600"/>
                <a:gd name="T7" fmla="*/ 21600 h 21600"/>
                <a:gd name="T8" fmla="*/ 15429 w 21600"/>
                <a:gd name="T9" fmla="*/ 7200 h 21600"/>
                <a:gd name="T10" fmla="*/ 18514 w 21600"/>
                <a:gd name="T11" fmla="*/ 14400 h 21600"/>
                <a:gd name="T12" fmla="*/ 21600 w 21600"/>
                <a:gd name="T13" fmla="*/ 216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21600"/>
                  </a:moveTo>
                  <a:lnTo>
                    <a:pt x="9257" y="216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21600"/>
                  </a:lnTo>
                  <a:lnTo>
                    <a:pt x="21600" y="21600"/>
                  </a:lnTo>
                  <a:lnTo>
                    <a:pt x="12343" y="14400"/>
                  </a:lnTo>
                  <a:lnTo>
                    <a:pt x="18514" y="14400"/>
                  </a:lnTo>
                  <a:lnTo>
                    <a:pt x="12343" y="7200"/>
                  </a:lnTo>
                  <a:lnTo>
                    <a:pt x="15429" y="7200"/>
                  </a:lnTo>
                  <a:lnTo>
                    <a:pt x="10800" y="0"/>
                  </a:lnTo>
                  <a:lnTo>
                    <a:pt x="6171" y="7200"/>
                  </a:lnTo>
                  <a:lnTo>
                    <a:pt x="9257" y="7200"/>
                  </a:lnTo>
                  <a:lnTo>
                    <a:pt x="3086" y="14400"/>
                  </a:lnTo>
                  <a:lnTo>
                    <a:pt x="9257" y="144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224136"/>
            <a:ext cx="6386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783723" y="-2119430"/>
            <a:ext cx="5262435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	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		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109" y="6060582"/>
            <a:ext cx="2083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апрель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64573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494675"/>
            <a:ext cx="288925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494675"/>
            <a:ext cx="288925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494675"/>
            <a:ext cx="288925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494675"/>
            <a:ext cx="288925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1028700"/>
            <a:ext cx="11449092" cy="5257820"/>
            <a:chOff x="1161" y="8874"/>
            <a:chExt cx="11880" cy="6789"/>
          </a:xfrm>
        </p:grpSpPr>
        <p:sp>
          <p:nvSpPr>
            <p:cNvPr id="103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161" y="8874"/>
              <a:ext cx="4860" cy="66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762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БАБ</a:t>
              </a:r>
              <a:endParaRPr lang="ru-RU" sz="3600" kern="10" spc="0" dirty="0">
                <a:ln w="762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pic>
          <p:nvPicPr>
            <p:cNvPr id="1032" name="Picture 8" descr="img02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21" y="11034"/>
              <a:ext cx="7020" cy="4629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7416802" y="609602"/>
            <a:ext cx="2364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Бабочки</a:t>
            </a:r>
            <a:endParaRPr lang="ru-RU" sz="4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47296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Доброе слово лечит     </a:t>
            </a:r>
            <a:endParaRPr lang="ru-RU" sz="3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там добро и </a:t>
            </a: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окажется      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Доброе слово сказать 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а злое калечит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Доброе слово 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посошок в руки дать 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Где доброе слово скажется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и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кошке </a:t>
            </a: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приятно</a:t>
            </a:r>
            <a:endParaRPr lang="en-US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67959" y="357166"/>
            <a:ext cx="63535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6">
                    <a:lumMod val="75000"/>
                  </a:schemeClr>
                </a:solidFill>
              </a:rPr>
              <a:t>Пословицы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420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12" descr="baby18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4168" y="3860801"/>
            <a:ext cx="2406651" cy="2622550"/>
          </a:xfrm>
          <a:prstGeom prst="rect">
            <a:avLst/>
          </a:prstGeom>
          <a:noFill/>
        </p:spPr>
      </p:pic>
      <p:pic>
        <p:nvPicPr>
          <p:cNvPr id="1026" name="Picture 2" descr="K:\Учительская\ЖОНКИНА ПИСАНИНА\картинки\znak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60" y="214290"/>
            <a:ext cx="2878667" cy="2286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63371" y="2714620"/>
            <a:ext cx="82445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Фразеологические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загадки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1430038" y="6286520"/>
            <a:ext cx="57150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ru-RU" sz="4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Клевать носом; идти в ногу; вставлять палки в колёса; заячья душа; играть первую скрипку; заблудиться в трёх соснах.</a:t>
            </a:r>
          </a:p>
          <a:p>
            <a:r>
              <a:rPr lang="ru-RU" sz="4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справок. </a:t>
            </a:r>
            <a:r>
              <a:rPr lang="ru-RU" sz="4000" b="1" i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Трусливый человек; дремать; мешать; робкий человек; быть самым главным; действовать согласованно; не суметь разобраться в чём-то простом.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6589" y="357166"/>
            <a:ext cx="112054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/>
              <a:t>Найдите объяснение каждому фразеологизму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81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15" y="332656"/>
            <a:ext cx="1056117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13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Финская </a:t>
            </a:r>
            <a:r>
              <a:rPr lang="ru-RU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пословица: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Тот </a:t>
            </a:r>
            <a:r>
              <a:rPr lang="ru-RU" sz="4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не заблудится ,кто спрашивает.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Язык </a:t>
            </a: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Киева доведет.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0847" y="357166"/>
            <a:ext cx="464902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dirty="0">
                <a:solidFill>
                  <a:schemeClr val="accent6">
                    <a:lumMod val="75000"/>
                  </a:schemeClr>
                </a:solidFill>
              </a:rPr>
              <a:t>Пословицы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63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Вьетнамская пословица</a:t>
            </a:r>
            <a:r>
              <a:rPr lang="ru-RU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4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Неторопливый слон быстрее достигает</a:t>
            </a:r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цели</a:t>
            </a:r>
            <a:r>
              <a:rPr lang="ru-RU" sz="4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чем резвый жеребец.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4000" dirty="0">
                <a:solidFill>
                  <a:srgbClr val="002060"/>
                </a:solidFill>
              </a:rPr>
              <a:t>Тише едешь - дальше будешь.</a:t>
            </a:r>
          </a:p>
          <a:p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45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600" b="1" dirty="0" smtClean="0"/>
              <a:t>Конкурс </a:t>
            </a:r>
            <a:r>
              <a:rPr lang="ru-RU" sz="4000" b="1" dirty="0" smtClean="0"/>
              <a:t>«</a:t>
            </a:r>
            <a:r>
              <a:rPr lang="ru-RU" sz="3600" b="1" dirty="0" smtClean="0"/>
              <a:t>Образцовая речь</a:t>
            </a:r>
            <a:r>
              <a:rPr lang="ru-RU" sz="4000" b="1" dirty="0" smtClean="0"/>
              <a:t>».</a:t>
            </a:r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каталог                            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облегчит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одновременно                квартал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торты                               щавель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премировать                  свекла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9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600" b="1" dirty="0" smtClean="0"/>
              <a:t>Конкурс </a:t>
            </a:r>
            <a:r>
              <a:rPr lang="ru-RU" sz="4000" b="1" dirty="0" smtClean="0"/>
              <a:t>«</a:t>
            </a:r>
            <a:r>
              <a:rPr lang="ru-RU" sz="3600" b="1" dirty="0" smtClean="0"/>
              <a:t>Образцовая речь</a:t>
            </a:r>
            <a:r>
              <a:rPr lang="ru-RU" sz="4000" b="1" dirty="0" smtClean="0"/>
              <a:t>».</a:t>
            </a:r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катал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                            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облегч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одновр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менно                кварт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т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рты                               щав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ль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премиров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ть                  св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78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/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2" y="1011940"/>
            <a:ext cx="10515600" cy="5165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Язык, творящий </a:t>
            </a:r>
          </a:p>
          <a:p>
            <a:pPr marL="0" indent="0" algn="ctr">
              <a:buNone/>
            </a:pPr>
            <a:r>
              <a:rPr lang="ru-RU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добро.</a:t>
            </a:r>
            <a:endParaRPr lang="ru-RU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1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/>
              <a:t>Грамматическая арифметика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Кабан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 ан + лук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                                  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каблук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Корь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ь + </a:t>
            </a:r>
            <a:r>
              <a:rPr lang="ru-RU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идор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коридор</a:t>
            </a:r>
          </a:p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Ква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рак – </a:t>
            </a:r>
            <a:r>
              <a:rPr lang="ru-RU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тира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квартира 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Кот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ёлка – ка = 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котёл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Кар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горное село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караул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4588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64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600" b="1" dirty="0" smtClean="0"/>
              <a:t>Отгадай слово</a:t>
            </a:r>
            <a:endParaRPr lang="en-US" sz="4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4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Корень </a:t>
            </a:r>
            <a:r>
              <a:rPr lang="ru-RU" sz="4000" dirty="0">
                <a:solidFill>
                  <a:srgbClr val="FF0000"/>
                </a:solidFill>
              </a:rPr>
              <a:t>из слова </a:t>
            </a:r>
            <a:r>
              <a:rPr lang="ru-RU" sz="4000" dirty="0"/>
              <a:t>Сказка</a:t>
            </a:r>
          </a:p>
          <a:p>
            <a:r>
              <a:rPr lang="ru-RU" sz="4000" dirty="0">
                <a:solidFill>
                  <a:srgbClr val="FF0000"/>
                </a:solidFill>
              </a:rPr>
              <a:t>Суффикс из слова </a:t>
            </a:r>
            <a:r>
              <a:rPr lang="ru-RU" sz="4000" dirty="0"/>
              <a:t>Извозчик</a:t>
            </a:r>
          </a:p>
          <a:p>
            <a:r>
              <a:rPr lang="ru-RU" sz="4000" dirty="0">
                <a:solidFill>
                  <a:srgbClr val="FF0000"/>
                </a:solidFill>
              </a:rPr>
              <a:t>Приставка как в слове </a:t>
            </a:r>
            <a:r>
              <a:rPr lang="ru-RU" sz="4000" dirty="0"/>
              <a:t>Расход</a:t>
            </a:r>
          </a:p>
          <a:p>
            <a:r>
              <a:rPr lang="ru-RU" sz="4000" dirty="0">
                <a:solidFill>
                  <a:srgbClr val="FF0000"/>
                </a:solidFill>
              </a:rPr>
              <a:t>Окончание в слове </a:t>
            </a:r>
            <a:r>
              <a:rPr lang="ru-RU" sz="4000" dirty="0" smtClean="0"/>
              <a:t>Дом</a:t>
            </a:r>
          </a:p>
          <a:p>
            <a:r>
              <a:rPr lang="ru-RU" sz="4000" dirty="0"/>
              <a:t>Рассказчик</a:t>
            </a:r>
          </a:p>
          <a:p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64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600" b="1" dirty="0" smtClean="0"/>
              <a:t>Отгадай слово</a:t>
            </a:r>
            <a:endParaRPr lang="en-US" sz="4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4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>
                <a:solidFill>
                  <a:srgbClr val="FF0000"/>
                </a:solidFill>
              </a:rPr>
              <a:t>Корень из слова </a:t>
            </a:r>
            <a:r>
              <a:rPr lang="ru-RU" sz="4000" dirty="0">
                <a:solidFill>
                  <a:srgbClr val="92D050"/>
                </a:solidFill>
              </a:rPr>
              <a:t>Снежинка</a:t>
            </a:r>
          </a:p>
          <a:p>
            <a:r>
              <a:rPr lang="ru-RU" sz="4000" dirty="0">
                <a:solidFill>
                  <a:srgbClr val="FF0000"/>
                </a:solidFill>
              </a:rPr>
              <a:t>Суффикс из слова </a:t>
            </a:r>
            <a:r>
              <a:rPr lang="ru-RU" sz="4000" dirty="0">
                <a:solidFill>
                  <a:srgbClr val="92D050"/>
                </a:solidFill>
              </a:rPr>
              <a:t>Лесник</a:t>
            </a:r>
          </a:p>
          <a:p>
            <a:r>
              <a:rPr lang="ru-RU" sz="4000" dirty="0">
                <a:solidFill>
                  <a:srgbClr val="FF0000"/>
                </a:solidFill>
              </a:rPr>
              <a:t>Приставка как в слове </a:t>
            </a:r>
            <a:r>
              <a:rPr lang="ru-RU" sz="4000" dirty="0">
                <a:solidFill>
                  <a:srgbClr val="92D050"/>
                </a:solidFill>
              </a:rPr>
              <a:t>Подъезд</a:t>
            </a:r>
          </a:p>
          <a:p>
            <a:r>
              <a:rPr lang="ru-RU" sz="4000" dirty="0">
                <a:solidFill>
                  <a:srgbClr val="FF0000"/>
                </a:solidFill>
              </a:rPr>
              <a:t>Окончание в слове </a:t>
            </a:r>
            <a:r>
              <a:rPr lang="ru-RU" sz="4000" dirty="0">
                <a:solidFill>
                  <a:srgbClr val="92D050"/>
                </a:solidFill>
              </a:rPr>
              <a:t>Стол</a:t>
            </a:r>
          </a:p>
          <a:p>
            <a:r>
              <a:rPr lang="ru-RU" sz="4000" dirty="0">
                <a:solidFill>
                  <a:srgbClr val="FF0000"/>
                </a:solidFill>
              </a:rPr>
              <a:t>                                            </a:t>
            </a:r>
            <a:r>
              <a:rPr lang="ru-RU" sz="4000" dirty="0"/>
              <a:t>Подснежник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06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500" y="2"/>
            <a:ext cx="10972800" cy="6691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Спасибо за урок!!!!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Мы сегодня не переливали из пустого в порожнее, а работали не покладая рук. И хоть к концу урока мы немного устали, но не вышли из себя, а взяли себя в руки и продолжили работу. И в классе не было ни одного, кто бы смотрел на работу одноклассников                   сквозь пальцы. 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ru-RU" sz="5400" b="1" dirty="0" smtClean="0">
                <a:solidFill>
                  <a:srgbClr val="FF0000"/>
                </a:solidFill>
              </a:rPr>
              <a:t>Молодцы!</a:t>
            </a:r>
          </a:p>
          <a:p>
            <a:pPr>
              <a:buFont typeface="Wingdings 2" pitchFamily="18" charset="2"/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           </a:t>
            </a:r>
          </a:p>
        </p:txBody>
      </p:sp>
      <p:pic>
        <p:nvPicPr>
          <p:cNvPr id="5" name="Рисунок 3" descr="http://nsc.1september.ru/2004/24/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3" y="3226595"/>
            <a:ext cx="2762251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4" descr="http://nsc.1september.ru/2004/24/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3071815"/>
            <a:ext cx="3479801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4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/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2" y="1011940"/>
            <a:ext cx="10515600" cy="516502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«Русский народ создал русский </a:t>
            </a:r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язык – </a:t>
            </a:r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яркий как радуга после весеннего ливня, меткий как стрелы, певучий и богатый, задушевный, как песня над колыбелью» </a:t>
            </a:r>
          </a:p>
          <a:p>
            <a:pPr marL="0" indent="0" algn="ctr"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А.Н. Толстой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70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877" y="3086867"/>
            <a:ext cx="10474873" cy="2063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54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-84221" y="0"/>
            <a:ext cx="12276221" cy="7287127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90605" y="1610169"/>
            <a:ext cx="10434146" cy="1822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6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Вас приветствуют команды </a:t>
            </a:r>
            <a:endParaRPr lang="en-US" sz="6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66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</a:t>
            </a:r>
            <a:r>
              <a:rPr lang="ru-RU" sz="66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Зоркий глаз»!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ru-RU" sz="6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6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</a:t>
            </a:r>
            <a:r>
              <a:rPr lang="ru-RU" sz="66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Чуткое ухо</a:t>
            </a:r>
            <a:r>
              <a:rPr lang="ru-RU" sz="6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»!</a:t>
            </a:r>
            <a:endParaRPr lang="ru-RU" sz="6600" dirty="0">
              <a:solidFill>
                <a:srgbClr val="00B0F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4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877" y="3086867"/>
            <a:ext cx="10474873" cy="2063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54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0"/>
            <a:ext cx="12276221" cy="7287127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Пусть </a:t>
            </a: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быстрей кипит борьба!</a:t>
            </a:r>
          </a:p>
          <a:p>
            <a:pPr algn="ctr"/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Сильней соревнования!</a:t>
            </a:r>
          </a:p>
          <a:p>
            <a:pPr algn="ctr"/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 решает не судьба,</a:t>
            </a:r>
          </a:p>
          <a:p>
            <a:pPr algn="ctr"/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только ваши знания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90605" y="1610169"/>
            <a:ext cx="10434146" cy="1822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5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2679" y="285728"/>
            <a:ext cx="57034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Разминка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7766" y="300037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11" descr="Не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824" y="3022724"/>
            <a:ext cx="4212178" cy="38352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01700" y="1571614"/>
            <a:ext cx="48784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добряк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70617" y="2786060"/>
            <a:ext cx="32558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</a:rPr>
              <a:t>мудрец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92138" y="3929068"/>
            <a:ext cx="28843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силач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04934" y="5500704"/>
            <a:ext cx="27504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умник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32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/>
      <p:bldP spid="9" grpId="0"/>
      <p:bldP spid="10" grpId="0" build="allAtOnce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6682" y="357166"/>
            <a:ext cx="721736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Минутка отдыха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K:\Учительская\ЖОНКИНА ПИСАНИНА\malch12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0" y="2000240"/>
            <a:ext cx="5238788" cy="44275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06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3969" y="142852"/>
            <a:ext cx="10096571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600" y="357168"/>
            <a:ext cx="117094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Слова-матрёшки</a:t>
            </a:r>
          </a:p>
          <a:p>
            <a:pPr algn="ctr"/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K:\Учительская\ЖОНКИНА ПИСАНИНА\44599467_Matreshka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0" y="1634440"/>
            <a:ext cx="9594101" cy="44818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012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-15240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969" y="0"/>
            <a:ext cx="476253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Победа</a:t>
            </a:r>
          </a:p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бусы</a:t>
            </a:r>
          </a:p>
          <a:p>
            <a:pPr algn="ctr"/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0" y="0"/>
            <a:ext cx="558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беда, еда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500042"/>
            <a:ext cx="558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усы,</a:t>
            </a:r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1200" y="1142984"/>
            <a:ext cx="619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95517" y="185736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8248" y="257174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28154" y="321468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84303" y="3857628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3643" y="450057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80742" y="521495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01818" y="593467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34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425</Words>
  <Application>Microsoft Office PowerPoint</Application>
  <PresentationFormat>Произвольный</PresentationFormat>
  <Paragraphs>133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Турнир знатоков русского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знатоков русского языка</dc:title>
  <dc:creator>Гайнуллова Светлана</dc:creator>
  <cp:lastModifiedBy>Slon</cp:lastModifiedBy>
  <cp:revision>90</cp:revision>
  <dcterms:created xsi:type="dcterms:W3CDTF">2017-02-25T21:12:23Z</dcterms:created>
  <dcterms:modified xsi:type="dcterms:W3CDTF">2017-03-13T18:30:18Z</dcterms:modified>
</cp:coreProperties>
</file>