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316" r:id="rId4"/>
    <p:sldId id="343" r:id="rId5"/>
    <p:sldId id="348" r:id="rId6"/>
    <p:sldId id="357" r:id="rId7"/>
    <p:sldId id="358" r:id="rId8"/>
    <p:sldId id="347" r:id="rId9"/>
    <p:sldId id="351" r:id="rId10"/>
    <p:sldId id="352" r:id="rId11"/>
    <p:sldId id="353" r:id="rId12"/>
    <p:sldId id="344" r:id="rId13"/>
    <p:sldId id="334" r:id="rId14"/>
    <p:sldId id="354" r:id="rId15"/>
    <p:sldId id="355" r:id="rId16"/>
    <p:sldId id="346" r:id="rId17"/>
    <p:sldId id="335" r:id="rId18"/>
    <p:sldId id="319" r:id="rId19"/>
    <p:sldId id="341" r:id="rId20"/>
    <p:sldId id="332" r:id="rId21"/>
    <p:sldId id="339" r:id="rId22"/>
    <p:sldId id="342" r:id="rId23"/>
    <p:sldId id="333" r:id="rId24"/>
    <p:sldId id="331" r:id="rId25"/>
    <p:sldId id="338" r:id="rId26"/>
    <p:sldId id="32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458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0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34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76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54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72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02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18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43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76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04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75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49823-6622-4AED-A854-ED1A1E7F7437}" type="datetimeFigureOut">
              <a:rPr lang="ru-RU" smtClean="0"/>
              <a:pPr/>
              <a:t>10.02.2019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1115-116F-446A-A2E0-46FCE6B67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91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нравств воспит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628800"/>
            <a:ext cx="77768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Формирование духовно-нравственных                                                           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качеств   личности  школьника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через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внеурочную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378916" y="3538476"/>
            <a:ext cx="51924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Хромылева Елена Николаевна,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учитель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260648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МУНИЦИПАЛЬНОЕ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БЮДЖЕТНОЕ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ОБЩЕОБРАЗОВАТЕЛЬНОЕ  УЧРЕЖДЕНИЕ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СРЕДНЯЯ ШКОЛА № 4»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 ДЕСНОГОРСК» СМОЛЕНСКОЙ ОБЛАСТИ</a:t>
            </a:r>
          </a:p>
        </p:txBody>
      </p:sp>
      <p:pic>
        <p:nvPicPr>
          <p:cNvPr id="1027" name="Рисунок 1" descr="gerb_cv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92088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44624"/>
            <a:ext cx="9108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Вернисаж\DSC08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376264" cy="192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D:\Вернисаж\DSC08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9"/>
            <a:ext cx="2376264" cy="192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D:\Вернисаж\DSC08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69" y="273661"/>
            <a:ext cx="2287747" cy="196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D:\Вернисаж\DSC082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6" y="2644445"/>
            <a:ext cx="23587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 descr="D:\Вернисаж\DSC082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630402"/>
            <a:ext cx="2376264" cy="187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7" descr="D:\Вернисаж\DSC082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69" y="2630402"/>
            <a:ext cx="2240032" cy="187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8" descr="D:\Вернисаж\DSC082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44500"/>
            <a:ext cx="2304256" cy="193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0" descr="D:\Вернисаж\DSC08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44500"/>
            <a:ext cx="2304256" cy="193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95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44624"/>
            <a:ext cx="9108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612"/>
            <a:ext cx="3100722" cy="310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9" descr="C:\фото шк\IMG_20180413_1117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95464"/>
            <a:ext cx="3108684" cy="3108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8" descr="C:\фото шк\IMG_20180409_1405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346789" cy="5014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644008" y="5661248"/>
            <a:ext cx="41764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Рисунки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космическую тему </a:t>
            </a:r>
          </a:p>
        </p:txBody>
      </p:sp>
    </p:spTree>
    <p:extLst>
      <p:ext uri="{BB962C8B-B14F-4D97-AF65-F5344CB8AC3E}">
        <p14:creationId xmlns:p14="http://schemas.microsoft.com/office/powerpoint/2010/main" val="28148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5" y="116633"/>
            <a:ext cx="9108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фото шк\DSC08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818"/>
            <a:ext cx="8085132" cy="606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15616" y="5691157"/>
            <a:ext cx="57423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Рисунки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тему «Музыка в моей душе»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фото шк\Фото\DSC082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0" y="255787"/>
            <a:ext cx="8195543" cy="576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67543" y="5805264"/>
            <a:ext cx="76328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« Роспись пасхальных яиц»</a:t>
            </a:r>
          </a:p>
        </p:txBody>
      </p:sp>
    </p:spTree>
    <p:extLst>
      <p:ext uri="{BB962C8B-B14F-4D97-AF65-F5344CB8AC3E}">
        <p14:creationId xmlns:p14="http://schemas.microsoft.com/office/powerpoint/2010/main" val="8756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63" y="188640"/>
            <a:ext cx="3084305" cy="501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D:\Вернисаж\DSC08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" y="188641"/>
            <a:ext cx="270337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C:\Users\CyberLand\Desktop\УЧИ. РУ\рис 4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68" y="188640"/>
            <a:ext cx="279357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15616" y="5137160"/>
            <a:ext cx="61926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Творческие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работы     «Весеннее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воскресение»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D:\фото шк\IMG_20180409_113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5" y="561738"/>
            <a:ext cx="1777847" cy="2895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фото шк\Фото\DSC083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08" y="608205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8" descr="D:\фото шк\IMG_20180409_1136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6" y="608205"/>
            <a:ext cx="1872208" cy="2920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7" descr="D:\фото шк\IMG_20180409_1136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95119"/>
            <a:ext cx="1872208" cy="295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D:\фото шк\IMG_20180409_1136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19809"/>
            <a:ext cx="1865096" cy="290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43608" y="5691157"/>
            <a:ext cx="5911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 «Роспись чайников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425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4988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/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фото шк\IMG_20180409_14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8192" y="-6508104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CyberLand\Desktop\1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5691157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Коллективная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практическая работа  «Дымковская слобода»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фото шк\IMG_20180409_14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8192" y="-6508104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0"/>
            <a:ext cx="9108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D:\фото шк\IMG_20180409_113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07" y="197683"/>
            <a:ext cx="4449727" cy="285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D:\Вернисаж\DSC08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1" y="3337529"/>
            <a:ext cx="3377208" cy="2953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 descr="D:\Вернисаж\DSC08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60" y="3359926"/>
            <a:ext cx="3705487" cy="295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6911" y="364426"/>
            <a:ext cx="30329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Роспись матрешки»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5829656"/>
            <a:ext cx="667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  «Кукла-закрутка»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4988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/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фото шк\DSC08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32294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 descr="C:\Users\CyberLand\Desktop\УЧИ. РУ\рис 4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53" y="1628800"/>
            <a:ext cx="3097976" cy="410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3568" y="4725144"/>
            <a:ext cx="4536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что клад, коли в семье лад»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Вернисаж\DSC08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15" y="3645024"/>
            <a:ext cx="460978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D:\Вернисаж\DSC08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88406"/>
            <a:ext cx="4680520" cy="3519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 flipH="1">
            <a:off x="0" y="3501008"/>
            <a:ext cx="5364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кружка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духовно-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нравственного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над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новогодней стенгазетой</a:t>
            </a:r>
          </a:p>
        </p:txBody>
      </p:sp>
    </p:spTree>
    <p:extLst>
      <p:ext uri="{BB962C8B-B14F-4D97-AF65-F5344CB8AC3E}">
        <p14:creationId xmlns:p14="http://schemas.microsoft.com/office/powerpoint/2010/main" val="28208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нравств воспит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9" y="-10844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628800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32656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ea typeface="Yu Gothic Medium" pitchFamily="34" charset="-128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ea typeface="Yu Gothic Medium" pitchFamily="34" charset="-128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ea typeface="Yu Gothic Medium" pitchFamily="34" charset="-128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Из </a:t>
            </a:r>
            <a:r>
              <a:rPr lang="ru-RU" sz="4000" dirty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опыта реализации программы </a:t>
            </a:r>
            <a:r>
              <a:rPr lang="ru-RU" sz="4000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духовно-нравственного воспитания             </a:t>
            </a:r>
            <a:r>
              <a:rPr lang="ru-RU" sz="4000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«</a:t>
            </a:r>
            <a:r>
              <a:rPr lang="ru-RU" sz="4000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Исток</a:t>
            </a:r>
            <a:r>
              <a:rPr lang="ru-RU" sz="4000" dirty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021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7891480" y="400110"/>
            <a:ext cx="125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D:\Вернисаж\DSC08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61" y="764704"/>
            <a:ext cx="4133986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3" descr="D:\фото шк\DSC08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5" y="2215716"/>
            <a:ext cx="4443255" cy="357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572000" y="4005064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Практическая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Выполнение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гербов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разной технике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97" y="367531"/>
            <a:ext cx="44935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гербов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Смоленска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Десногорска</a:t>
            </a:r>
          </a:p>
        </p:txBody>
      </p:sp>
    </p:spTree>
    <p:extLst>
      <p:ext uri="{BB962C8B-B14F-4D97-AF65-F5344CB8AC3E}">
        <p14:creationId xmlns:p14="http://schemas.microsoft.com/office/powerpoint/2010/main" val="21963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фото шк\IMG_20171114_125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35140"/>
            <a:ext cx="1740334" cy="308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фото шк\IMG_20171114_1256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76" y="3613741"/>
            <a:ext cx="1764447" cy="3131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фото шк\IMG_20181112_1429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6" y="3635140"/>
            <a:ext cx="1752389" cy="3110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фото шк\IMG_20181112_1428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7" y="402684"/>
            <a:ext cx="4757443" cy="293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ЭКСКУРСИИ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МУЗЕЙ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2684"/>
            <a:ext cx="1668326" cy="294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16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0"/>
            <a:ext cx="3392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ПРАЗДНИК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фото шк\IMG_20180322_110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50918"/>
            <a:ext cx="3362894" cy="564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2" y="400110"/>
            <a:ext cx="4104456" cy="290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9" y="3573016"/>
            <a:ext cx="4112336" cy="317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54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0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ДЕНЬ ПОБЕДЫ.   Мероприятие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«Гимн русской доблести»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фото шк\IMG_20170505_090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696122" cy="264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D:\фото шк\IMG_20170505_10303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4977"/>
            <a:ext cx="4696122" cy="2789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C:\фото шк\IMG_20180504_131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4" y="620688"/>
            <a:ext cx="3186612" cy="5664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7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4624"/>
            <a:ext cx="896448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итоговом занятии дети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размышляют о том, какими они стали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вопрос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«Что нового вы узнали о людях»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ответили следующее: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 Люди бывают с красивой душой.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 Люди бывают разные, с разными характерами.  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 Узнали, что у человека есть красота внутри.</a:t>
            </a:r>
          </a:p>
          <a:p>
            <a:r>
              <a:rPr lang="ru-RU" sz="2000" dirty="0"/>
              <a:t>-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Бессердечный человек совершает недружелюбные поступки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 Узнали, что важнее не сострадать и жалеть, а помогать и поступать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милосердно.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Фразу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«Занятия помогли мне..»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 заканчивали следующими   строчками: 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 добрее. 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 лучше. 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 более ответственными. 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 вежливыми. 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Исправлять свои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недостатки. 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учше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понимать других людей.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Узнать больше о людях и о себе.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Узнать, кто такой настоящий друг.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Понимать друг друга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Уважать труд других людей.</a:t>
            </a:r>
          </a:p>
          <a:p>
            <a:pPr marL="342900" indent="-342900" algn="just">
              <a:buFontTx/>
              <a:buChar char="-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4988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/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878497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Очень важно воспитывать в детях доброту, щедрость души, умение наслаждаться окружающим миром. Это подготовит их к вступлению во «взрослую» жизнь.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жизни часто человеку надо самому принимать единственно верное решение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по совести, по внутреннему убеждению. Здесь он сам себе судья. И от того, насколько сформирована у детей  способность оценивать свои поступки, зависит их жизнь в социуме.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Есть у А.С. Макаренко великолепные слова: «Надо, чтобы человек поступал правильно, по совести, не тогда, когда на него смотрят, его слышат, могут похвалить, а когда никто не видит и никогда не узнает, как было. Надо поступать правильно ради правды, ради долга перед самим собой». </a:t>
            </a:r>
          </a:p>
          <a:p>
            <a:pPr algn="just"/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Применяя разные формы работы, мне удалось увлечь ребят, и они с удовольствием занимались в кружке.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Программа «Исток» позволяет решить поставленные   цели и  задачи.  Я уверена, что она способствует формированию духовно-нравственных качеств личности обучающихся.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нравств воспит\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0"/>
            <a:ext cx="864096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Предлагаемая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программа «Исток» духовно-нравственного воспитания представляет собой пояснительную записку, тематическое планирование, приложения к программе.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В Концепции духовно-нравственного развития и воспитания личности гражданина России  сказано, что обеспечение духовно - нравственного развития и воспитания личности гражданина России является ключевой задачей современной государственной политики Российской федерации.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Поэтому духовно - нравственное развитие и воспитание обучающихся является одной из главных задач современной образовательной системы и представляет собой важный компонент социального заказа для образования.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Роль образования – помочь обучающимся в понимании и принятии национальных, общечеловеческих ценностей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 следования им в жизни.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just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Главными общечеловеческими ценностями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 все времена были и остаются: добро, справедливость, любовь, красота, истина, свобода. 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Базовыми национальными ценностями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являются: патриотизм, гражданственность, семья, природа, искусство, традиционные религии России, труд и творчество, социальная солидарность.</a:t>
            </a:r>
          </a:p>
        </p:txBody>
      </p:sp>
    </p:spTree>
    <p:extLst>
      <p:ext uri="{BB962C8B-B14F-4D97-AF65-F5344CB8AC3E}">
        <p14:creationId xmlns:p14="http://schemas.microsoft.com/office/powerpoint/2010/main" val="35993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8928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62865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628650" algn="l"/>
              </a:tabLs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4624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сохранение духовно-нравственного здоровья детей,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их к духовным и нравственным ценностям.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Дать нравственные представления о Родине и семье, добре и зле, трудолюбии, послушании и о других нравственных качествах.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Прививать нравственные умения и привычки: дарить добрые слова, учиться анализировать собственное поведение, бережно относиться к труду других людей.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Формировать нравственные потребности, стремления, чувства: доброжелательность, сочувствие, милосердие, внимание, любовь к Отечеству и другие.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Формировать представления о народных праздниках, традициях.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Приобщать к таланту и мастерству предков.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чувства патриотизма и гражданственности.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внутренний мир ребенка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8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79208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ПРОГРАММА СОСТОИТ ИЗ ДЕВЯТИ РАЗДЕЛОВ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6678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«Жизнь замечательных людей»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«Православные праздники Руси»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«Русские народные художественные промыслы»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«Русский народный костюм»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«Народная игрушка»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«Родина»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«Гимн русской доблести»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Семья и семейные ценности»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«Зерно добра»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Темы: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Добро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зло</a:t>
            </a:r>
          </a:p>
          <a:p>
            <a:pPr lvl="0"/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- Правда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ложь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Трудолюбие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лень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Милосердие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жестокость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Послушание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упрямство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Дружба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вражда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Зависть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доброжелательство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Бескорыстие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корыстолюбие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Лицемерие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искренность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Эгоизм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себялюбие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Действенная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помощь и бездейственная жалость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Справедливость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несправедливость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Оптимизм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пессимизм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Красивое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безобразное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- Полезные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вредные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привычки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878497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занятие: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обеспечивает знакомство детей   с   определенным   понятием;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способствует формированию основ нравственного поведения, определяющих отношение ребенка с обществом;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способствует тому, чтобы дети стали добрее, вежливее, любознательнее, терпимее в отношении друг друга;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развивает умения вести диалог, участвовать в беседе, слушать собеседника;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развивает умения высказывать суждения и доказывать свою правоту.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Многие занятия имеют региональную направленность.</a:t>
            </a:r>
          </a:p>
          <a:p>
            <a:pPr lvl="0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системе занятий применяются такие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работы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как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1) теоретические: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беседы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практикумы (анализы ситуаций)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тестирование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работа со стимульным материалом (рассказы,   стихи,  сказки, наглядный материал)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2) практические: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работа в альбомах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рисунки на заданную тему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3) посещение  библиотеки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4) экскурсии в школьный мини-музей, Историко-краеведческий музей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5) заочные экскурсии  (просмотр видеофильмов с последующим обсуждением)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6) участие 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видеоуроки в сети Интернет на нравственную тематику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7" y="0"/>
            <a:ext cx="2877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«Зерно добра»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69332"/>
            <a:ext cx="88569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часть  программы   представляет  собой  занятия – беседы  по  сказкам   и   рассказам  нравственно-поучительного  характера.  Вся  сюжетная  линия  каждого  произведения   служит  определенной  воспитательной  задаче.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основу этого раздела легли сказки и рассказы из книги  М. А. Андрианова «Философия для детей в сказках  и рассказах».</a:t>
            </a:r>
          </a:p>
          <a:p>
            <a:pPr algn="just"/>
            <a:r>
              <a:rPr lang="ru-RU" dirty="0"/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каждом занятии раскрывается какой-то аспект проявления ценности в жизни, например, доброта, сострадание, честность, благородство и т.д.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Основная    часть     занятия    строится     вокруг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истории,   призванной   в   образной  форме   показать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суть преподносимой   нравственной   ценности.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На  каждом занятии используются пословицы  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поговорки ,  которые   полны   глубокого   смысла    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играют немаловажную роль в воспитании духовно -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нравственных качеств. Они учат правилам поведения,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моральным нормам.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Проводятся с детьми  практикумы  по  усвоению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общечеловеческих      ценностей.     Разрабатываются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законы дружбы, правила доброты, происходит разбор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различных   ситуаций,   где   детям   предоставляется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 самостоятельно принимать решения по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внутреннему  убеждению.</a:t>
            </a:r>
          </a:p>
        </p:txBody>
      </p:sp>
      <p:pic>
        <p:nvPicPr>
          <p:cNvPr id="8" name="Picture 2" descr="F:\КРУГЛЫЙ СТОЛ\13c2d141c20b86200a303e89ab2503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8" y="2451782"/>
            <a:ext cx="337817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88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44624"/>
            <a:ext cx="9108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Творческая мастерская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41277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Здесь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представлены некоторые  практические работы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обучающихся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 выполненные на занятиях кружка.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фоны для презентации\kras75 —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7757">
            <a:off x="6090355" y="2807881"/>
            <a:ext cx="2732225" cy="34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фоны для презентации\96ab1d16f1d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314">
            <a:off x="763043" y="2919059"/>
            <a:ext cx="3870658" cy="349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нравств воспит\setwalls.ru-67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44624"/>
            <a:ext cx="9108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Вернисаж\DSC08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30" y="502698"/>
            <a:ext cx="5125770" cy="440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CyberLand\Desktop\УЧИ. РУ\рис 5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" y="502698"/>
            <a:ext cx="3291387" cy="440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771800" y="5552657"/>
            <a:ext cx="62646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Плакат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«Люби и охраняй природу»</a:t>
            </a:r>
          </a:p>
        </p:txBody>
      </p:sp>
    </p:spTree>
    <p:extLst>
      <p:ext uri="{BB962C8B-B14F-4D97-AF65-F5344CB8AC3E}">
        <p14:creationId xmlns:p14="http://schemas.microsoft.com/office/powerpoint/2010/main" val="4478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4099</TotalTime>
  <Words>1081</Words>
  <Application>Microsoft Office PowerPoint</Application>
  <PresentationFormat>Экран (4:3)</PresentationFormat>
  <Paragraphs>208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CyberLand</dc:creator>
  <cp:lastModifiedBy>1</cp:lastModifiedBy>
  <cp:revision>314</cp:revision>
  <dcterms:created xsi:type="dcterms:W3CDTF">2018-04-11T17:05:35Z</dcterms:created>
  <dcterms:modified xsi:type="dcterms:W3CDTF">2019-02-10T14:04:08Z</dcterms:modified>
</cp:coreProperties>
</file>