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72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российского образования: плюсы и минусы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591242" y="4480043"/>
            <a:ext cx="45719" cy="109689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60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82792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sz="3100" dirty="0" smtClean="0">
                <a:solidFill>
                  <a:schemeClr val="tx1"/>
                </a:solidFill>
              </a:rPr>
              <a:t>развитие онлайн-обучения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-онлайн-курсы МООС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 новые технологии способны увлечь школьников сильнее, чем просто лекция или рассказ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 оснащение ОУ качественным программным обеспечением, </a:t>
            </a:r>
            <a:r>
              <a:rPr lang="ru-RU" sz="3100" dirty="0" err="1" smtClean="0">
                <a:solidFill>
                  <a:schemeClr val="tx1"/>
                </a:solidFill>
              </a:rPr>
              <a:t>например,информационными</a:t>
            </a:r>
            <a:r>
              <a:rPr lang="ru-RU" sz="3100" dirty="0" smtClean="0">
                <a:solidFill>
                  <a:schemeClr val="tx1"/>
                </a:solidFill>
              </a:rPr>
              <a:t> системами, позволяющими получать доступ к образовательным ресурсам, результатам современных научных исследований и разработок, электронным научным библиотекам на различных языках мира</a:t>
            </a:r>
            <a:endParaRPr lang="ru-RU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1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3828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sz="2800" dirty="0" smtClean="0">
                <a:solidFill>
                  <a:schemeClr val="tx1"/>
                </a:solidFill>
              </a:rPr>
              <a:t>цифровой класс будущего оснащен смартфонами, виртуальными очками, специальным ПО и образовательным </a:t>
            </a:r>
            <a:r>
              <a:rPr lang="en-US" sz="2800" dirty="0" smtClean="0">
                <a:solidFill>
                  <a:schemeClr val="tx1"/>
                </a:solidFill>
              </a:rPr>
              <a:t>VR </a:t>
            </a:r>
            <a:r>
              <a:rPr lang="ru-RU" sz="2800" dirty="0" smtClean="0">
                <a:solidFill>
                  <a:schemeClr val="tx1"/>
                </a:solidFill>
              </a:rPr>
              <a:t>контентом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креативность учебного процесса растет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применение поученных компетенций в условиях стремительно развивающегося цифрового мира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появляются новые возможности для обучения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технологии позволяют больше экспериментировать с педагогикой и получать мгновенную обратную связь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активное вовлечение учащихся в учебный процесс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множество ресурсов для организации продуктивной учебной деятельности учащихся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технологии помогут автоматизировать или упростить выполнение ряда утомительных обязанностей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1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sz="3100" dirty="0" smtClean="0">
                <a:solidFill>
                  <a:schemeClr val="tx1"/>
                </a:solidFill>
              </a:rPr>
              <a:t>Мгновенный доступ к нужной информации и воспитание важных навыков по работе с источниками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 жизненный навык и важный вид грамотности состоит в умении использовать цифровые технологии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i="1" dirty="0" smtClean="0">
                <a:solidFill>
                  <a:schemeClr val="tx1"/>
                </a:solidFill>
              </a:rPr>
              <a:t>Не рассуждая, скажем, чрезвычайно строго</a:t>
            </a:r>
            <a:br>
              <a:rPr lang="ru-RU" sz="3100" i="1" dirty="0" smtClean="0">
                <a:solidFill>
                  <a:schemeClr val="tx1"/>
                </a:solidFill>
              </a:rPr>
            </a:br>
            <a:r>
              <a:rPr lang="ru-RU" sz="3100" i="1" dirty="0" smtClean="0">
                <a:solidFill>
                  <a:schemeClr val="tx1"/>
                </a:solidFill>
              </a:rPr>
              <a:t>Одно б хотелось здесь бесспорно уяснить-</a:t>
            </a:r>
            <a:br>
              <a:rPr lang="ru-RU" sz="3100" i="1" dirty="0" smtClean="0">
                <a:solidFill>
                  <a:schemeClr val="tx1"/>
                </a:solidFill>
              </a:rPr>
            </a:br>
            <a:r>
              <a:rPr lang="ru-RU" sz="3100" i="1" dirty="0" smtClean="0">
                <a:solidFill>
                  <a:schemeClr val="tx1"/>
                </a:solidFill>
              </a:rPr>
              <a:t>-Возможно ль интеллект и личность педагога</a:t>
            </a:r>
            <a:br>
              <a:rPr lang="ru-RU" sz="3100" i="1" dirty="0" smtClean="0">
                <a:solidFill>
                  <a:schemeClr val="tx1"/>
                </a:solidFill>
              </a:rPr>
            </a:br>
            <a:r>
              <a:rPr lang="ru-RU" sz="3100" i="1" dirty="0" smtClean="0">
                <a:solidFill>
                  <a:schemeClr val="tx1"/>
                </a:solidFill>
              </a:rPr>
              <a:t>Доской…Пусть даже электронной заменить?..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7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Минусы </a:t>
            </a:r>
            <a:r>
              <a:rPr lang="ru-RU" dirty="0" err="1" smtClean="0">
                <a:solidFill>
                  <a:schemeClr val="tx1"/>
                </a:solidFill>
              </a:rPr>
              <a:t>цифровизации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217214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-технологии отвлекают от учебного процесса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-отрицательное влияние на развитие коммуникативных навыков учащихся и социальное взаимодействие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обман и уклонение от выполнения заданий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нет равного доступа к ресурсам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качество источников в сети Интернет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информационный шум, мусор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информационные продукты, «напичканные» разными видами информации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учебный диалог компьютера и ученика ограничен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социальное напряжение педагогической общественности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7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- массовое обучение на дому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-расслоение </a:t>
            </a:r>
            <a:r>
              <a:rPr lang="ru-RU" sz="2800" dirty="0">
                <a:solidFill>
                  <a:schemeClr val="tx1"/>
                </a:solidFill>
              </a:rPr>
              <a:t>у</a:t>
            </a:r>
            <a:r>
              <a:rPr lang="ru-RU" sz="2800" dirty="0" smtClean="0">
                <a:solidFill>
                  <a:schemeClr val="tx1"/>
                </a:solidFill>
              </a:rPr>
              <a:t>чебных заведений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использование электронных средств небезопасно для здоровья детей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утрата навыка письма, способностей к творчеству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-экранная зависимость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-цифровое слабоумие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-электромагнитное излучение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проблемы с речевым развитием, со зрением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компьютерная, игровая зависимость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разница между чтением с бумаги и с экрана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электронное досье на каждого ребенка и контроль за семьями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- </a:t>
            </a:r>
            <a:r>
              <a:rPr lang="ru-RU" sz="2800" dirty="0" err="1">
                <a:solidFill>
                  <a:schemeClr val="tx1"/>
                </a:solidFill>
              </a:rPr>
              <a:t>ч</a:t>
            </a:r>
            <a:r>
              <a:rPr lang="ru-RU" sz="2800" dirty="0" err="1" smtClean="0">
                <a:solidFill>
                  <a:schemeClr val="tx1"/>
                </a:solidFill>
              </a:rPr>
              <a:t>ипизация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отсутствие у учителей тех навыков общения в цифровом мире, каковые имеются у учеников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школьный исход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люди с клиповым мышлением хорошо следуют инструкциям, но теряют возможность освоения большого объема связного сложного материала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-отсутствие программного обеспечения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загруженность учителей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низкий уровень самоорганизации школьников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2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334" y="609599"/>
            <a:ext cx="8094134" cy="531607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Развитие цифрового образования так или иначе будет происходить, так как же учителям приготовиться к изменениям? …можно продумать, как ваш предмет можно перенести в форму онлайн-курса. Цифровое образование может принести много пользы, но для этого надо понимать, как оно действует вообще и будет действовать в конкретной школе, поэтому многое будет зависеть от каждого учителя-насколько он сумеет заинтересовать своих учеников, как он построит курс, какие задания даст. Руслан Сулейманов, руководитель управления информационных технологий МГПУ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375103" y="4196977"/>
            <a:ext cx="7224524" cy="381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6932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05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</a:rPr>
              <a:t>Информатизация</a:t>
            </a:r>
            <a:r>
              <a:rPr lang="ru-RU" sz="2700" dirty="0" smtClean="0">
                <a:solidFill>
                  <a:schemeClr val="tx1"/>
                </a:solidFill>
              </a:rPr>
              <a:t>-политика и процессы, направленные на построение и развитие телекоммуникационной инфраструктуры, объединяющей территориально распределенные информационные ресурсы. </a:t>
            </a:r>
            <a:r>
              <a:rPr lang="ru-RU" sz="2700" b="1" dirty="0" smtClean="0">
                <a:solidFill>
                  <a:schemeClr val="tx1"/>
                </a:solidFill>
              </a:rPr>
              <a:t>Основа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sz="2700" dirty="0" smtClean="0">
                <a:solidFill>
                  <a:schemeClr val="tx1"/>
                </a:solidFill>
              </a:rPr>
              <a:t>информационные и коммуникационные технологии</a:t>
            </a:r>
            <a:r>
              <a:rPr lang="ru-RU" sz="2700" dirty="0" smtClean="0">
                <a:solidFill>
                  <a:schemeClr val="tx1"/>
                </a:solidFill>
              </a:rPr>
              <a:t>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Информатизация образования </a:t>
            </a:r>
            <a:r>
              <a:rPr lang="ru-RU" sz="2700" dirty="0" smtClean="0">
                <a:solidFill>
                  <a:schemeClr val="tx1"/>
                </a:solidFill>
              </a:rPr>
              <a:t>– внедрение в учебно-образовательный процесс информационных средств, работающих на основе микропроцессоров, электронной продукции и новых  педагогических технологий, базирующихся на использовании ИКТ для обучения.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038531"/>
            <a:ext cx="8596668" cy="100283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37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124076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Цифровизация</a:t>
            </a:r>
            <a:r>
              <a:rPr lang="ru-RU" dirty="0" smtClean="0">
                <a:solidFill>
                  <a:schemeClr val="tx1"/>
                </a:solidFill>
              </a:rPr>
              <a:t>- переход на цифровой способ связи, записи и передачи данных с помощью цифровых устройств.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5" b="19895"/>
          <a:stretch>
            <a:fillRect/>
          </a:stretch>
        </p:blipFill>
        <p:spPr>
          <a:xfrm>
            <a:off x="677334" y="609600"/>
            <a:ext cx="7906829" cy="38457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6183976"/>
            <a:ext cx="8596667" cy="67402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022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err="1" smtClean="0">
                <a:solidFill>
                  <a:schemeClr val="tx1"/>
                </a:solidFill>
              </a:rPr>
              <a:t>Цифровизация</a:t>
            </a:r>
            <a:r>
              <a:rPr lang="ru-RU" b="1" dirty="0" smtClean="0">
                <a:solidFill>
                  <a:schemeClr val="tx1"/>
                </a:solidFill>
              </a:rPr>
              <a:t> в образовании- </a:t>
            </a:r>
            <a:r>
              <a:rPr lang="ru-RU" dirty="0" smtClean="0">
                <a:solidFill>
                  <a:schemeClr val="tx1"/>
                </a:solidFill>
              </a:rPr>
              <a:t>использование в обучении больших данных о процессе освоения отдельным учащимся отдельных дисциплин и во многом автоматической адаптации учебного процесса на их основе, использование виртуализации, дополненной реальности и облачных вычислений и многих других технологий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27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46" y="102014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2016г</a:t>
            </a:r>
            <a:r>
              <a:rPr lang="ru-RU" sz="2400" dirty="0" smtClean="0">
                <a:solidFill>
                  <a:schemeClr val="tx1"/>
                </a:solidFill>
              </a:rPr>
              <a:t>.-стартовал федеральный проект «</a:t>
            </a:r>
            <a:r>
              <a:rPr lang="ru-RU" sz="2400" b="1" dirty="0" smtClean="0">
                <a:solidFill>
                  <a:schemeClr val="tx1"/>
                </a:solidFill>
              </a:rPr>
              <a:t>Современная цифровая образовательная среда в Российской Федерации</a:t>
            </a:r>
            <a:r>
              <a:rPr lang="ru-RU" sz="2400" dirty="0" smtClean="0">
                <a:solidFill>
                  <a:schemeClr val="tx1"/>
                </a:solidFill>
              </a:rPr>
              <a:t>» в рамках реализации государственной программы «Развитие образования на 2013-2020гг».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201</a:t>
            </a:r>
            <a:r>
              <a:rPr lang="en-US" sz="2400" b="1" dirty="0" smtClean="0">
                <a:solidFill>
                  <a:schemeClr val="tx1"/>
                </a:solidFill>
              </a:rPr>
              <a:t>7</a:t>
            </a:r>
            <a:r>
              <a:rPr lang="ru-RU" sz="2400" b="1" dirty="0" smtClean="0">
                <a:solidFill>
                  <a:schemeClr val="tx1"/>
                </a:solidFill>
              </a:rPr>
              <a:t> г.</a:t>
            </a:r>
            <a:r>
              <a:rPr lang="ru-RU" sz="2400" dirty="0" smtClean="0">
                <a:solidFill>
                  <a:schemeClr val="tx1"/>
                </a:solidFill>
              </a:rPr>
              <a:t>- проект «</a:t>
            </a:r>
            <a:r>
              <a:rPr lang="ru-RU" sz="2400" b="1" dirty="0" smtClean="0">
                <a:solidFill>
                  <a:schemeClr val="tx1"/>
                </a:solidFill>
              </a:rPr>
              <a:t>Московская электронная школа</a:t>
            </a:r>
            <a:r>
              <a:rPr lang="ru-RU" sz="2400" dirty="0" smtClean="0">
                <a:solidFill>
                  <a:schemeClr val="tx1"/>
                </a:solidFill>
              </a:rPr>
              <a:t>» в рамках проекта «Цифровая школа»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ru-RU" sz="2400" dirty="0" smtClean="0">
                <a:solidFill>
                  <a:schemeClr val="tx1"/>
                </a:solidFill>
              </a:rPr>
              <a:t>реализация 2018-2019гг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u="sng" dirty="0" smtClean="0">
                <a:solidFill>
                  <a:schemeClr val="tx1"/>
                </a:solidFill>
              </a:rPr>
              <a:t>«Цифра все равно в школу войдет. Она уже вошла. Поэтому сейчас, чтобы делать качественный скачок именно в работе с детьми, у нас есть еще важная задача, и она также стоит в нацпроекте,-это переподготовка наших педагогов, чтобы они готовы были к этому новому…мы придем к смешанному типу уроков: «цифра» и «учитель» (Ольга Васильева</a:t>
            </a:r>
            <a:r>
              <a:rPr lang="ru-RU" sz="2400" u="sng" dirty="0" smtClean="0"/>
              <a:t>)</a:t>
            </a:r>
            <a:br>
              <a:rPr lang="ru-RU" sz="2400" u="sng" dirty="0" smtClean="0"/>
            </a:br>
            <a:r>
              <a:rPr lang="ru-RU" sz="2400" dirty="0" smtClean="0"/>
              <a:t>  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32472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62" y="5731329"/>
            <a:ext cx="8596667" cy="5667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МЭШ-Московская Электронная школа-база для Российской Электронной школы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ru-RU" b="1" dirty="0" smtClean="0">
                <a:solidFill>
                  <a:schemeClr val="tx1"/>
                </a:solidFill>
              </a:rPr>
              <a:t>с </a:t>
            </a:r>
            <a:r>
              <a:rPr lang="ru-RU" b="1" dirty="0" smtClean="0">
                <a:solidFill>
                  <a:schemeClr val="tx1"/>
                </a:solidFill>
              </a:rPr>
              <a:t>1 сентября 2018г </a:t>
            </a:r>
            <a:r>
              <a:rPr lang="ru-RU" dirty="0" smtClean="0">
                <a:solidFill>
                  <a:schemeClr val="tx1"/>
                </a:solidFill>
              </a:rPr>
              <a:t>все школы Москвы получат электронные школьные доски, ноутбуки, скоростной Интернет и </a:t>
            </a:r>
            <a:r>
              <a:rPr lang="en-US" dirty="0" smtClean="0">
                <a:solidFill>
                  <a:schemeClr val="tx1"/>
                </a:solidFill>
              </a:rPr>
              <a:t>Wi-Fi)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К 2020 г </a:t>
            </a:r>
            <a:r>
              <a:rPr lang="ru-RU" dirty="0" smtClean="0">
                <a:solidFill>
                  <a:schemeClr val="tx1"/>
                </a:solidFill>
              </a:rPr>
              <a:t>планируется отказаться от бумажных учебников по 11 предметам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16433"/>
          <a:stretch>
            <a:fillRect/>
          </a:stretch>
        </p:blipFill>
        <p:spPr>
          <a:xfrm>
            <a:off x="677334" y="609600"/>
            <a:ext cx="8596668" cy="3276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677334" y="6041362"/>
            <a:ext cx="859666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645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6934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Я все знаю-делай как я - </a:t>
            </a:r>
            <a:r>
              <a:rPr lang="ru-RU" i="1" dirty="0" smtClean="0">
                <a:solidFill>
                  <a:schemeClr val="tx1"/>
                </a:solidFill>
              </a:rPr>
              <a:t>старая парадигма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Я</a:t>
            </a:r>
            <a:r>
              <a:rPr lang="ru-RU" dirty="0" smtClean="0">
                <a:solidFill>
                  <a:schemeClr val="tx1"/>
                </a:solidFill>
              </a:rPr>
              <a:t> помогу тебе сделать самому – </a:t>
            </a:r>
            <a:r>
              <a:rPr lang="ru-RU" i="1" dirty="0" smtClean="0">
                <a:solidFill>
                  <a:schemeClr val="tx1"/>
                </a:solidFill>
              </a:rPr>
              <a:t>новая парадигма учителя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77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Мобильное электронное образование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103841"/>
              </p:ext>
            </p:extLst>
          </p:nvPr>
        </p:nvGraphicFramePr>
        <p:xfrm>
          <a:off x="5895975" y="3159125"/>
          <a:ext cx="3984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Объект упаковщика для оболочки" showAsIcon="1" r:id="rId3" imgW="398160" imgH="538200" progId="Package">
                  <p:embed/>
                </p:oleObj>
              </mc:Choice>
              <mc:Fallback>
                <p:oleObj name="Объект упаковщика для оболочки" showAsIcon="1" r:id="rId3" imgW="398160" imgH="538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5975" y="3159125"/>
                        <a:ext cx="398463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4580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Плюсы </a:t>
            </a:r>
            <a:r>
              <a:rPr lang="ru-RU" dirty="0" err="1" smtClean="0">
                <a:solidFill>
                  <a:schemeClr val="tx1"/>
                </a:solidFill>
              </a:rPr>
              <a:t>цифровизации</a:t>
            </a:r>
            <a:r>
              <a:rPr lang="ru-RU" dirty="0" smtClean="0">
                <a:solidFill>
                  <a:schemeClr val="tx1"/>
                </a:solidFill>
              </a:rPr>
              <a:t> в образовании: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84" y="2160588"/>
            <a:ext cx="5558869" cy="3881437"/>
          </a:xfrm>
        </p:spPr>
      </p:pic>
    </p:spTree>
    <p:extLst>
      <p:ext uri="{BB962C8B-B14F-4D97-AF65-F5344CB8AC3E}">
        <p14:creationId xmlns:p14="http://schemas.microsoft.com/office/powerpoint/2010/main" val="164988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245</TotalTime>
  <Words>300</Words>
  <Application>Microsoft Office PowerPoint</Application>
  <PresentationFormat>Произвольный</PresentationFormat>
  <Paragraphs>17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Грань</vt:lpstr>
      <vt:lpstr>Пакет</vt:lpstr>
      <vt:lpstr>Цифровизация российского образования: плюсы и минусы</vt:lpstr>
      <vt:lpstr>Информатизация-политика и процессы, направленные на построение и развитие телекоммуникационной инфраструктуры, объединяющей территориально распределенные информационные ресурсы. Основа – информационные и коммуникационные технологии.  Информатизация образования – внедрение в учебно-образовательный процесс информационных средств, работающих на основе микропроцессоров, электронной продукции и новых  педагогических технологий, базирующихся на использовании ИКТ для обучения.</vt:lpstr>
      <vt:lpstr>Цифровизация- переход на цифровой способ связи, записи и передачи данных с помощью цифровых устройств. </vt:lpstr>
      <vt:lpstr>Цифровизация в образовании- использование в обучении больших данных о процессе освоения отдельным учащимся отдельных дисциплин и во многом автоматической адаптации учебного процесса на их основе, использование виртуализации, дополненной реальности и облачных вычислений и многих других технологий.</vt:lpstr>
      <vt:lpstr>2016г.-стартовал федеральный проект «Современная цифровая образовательная среда в Российской Федерации» в рамках реализации государственной программы «Развитие образования на 2013-2020гг». 2017 г.- проект «Московская электронная школа» в рамках проекта «Цифровая школа» (реализация 2018-2019гг) «Цифра все равно в школу войдет. Она уже вошла. Поэтому сейчас, чтобы делать качественный скачок именно в работе с детьми, у нас есть еще важная задача, и она также стоит в нацпроекте,-это переподготовка наших педагогов, чтобы они готовы были к этому новому…мы придем к смешанному типу уроков: «цифра» и «учитель» (Ольга Васильева)    </vt:lpstr>
      <vt:lpstr>МЭШ-Московская Электронная школа-база для Российской Электронной школы (с 1 сентября 2018г все школы Москвы получат электронные школьные доски, ноутбуки, скоростной Интернет и Wi-Fi). К 2020 г планируется отказаться от бумажных учебников по 11 предметам</vt:lpstr>
      <vt:lpstr>Я все знаю-делай как я - старая парадигма    Я помогу тебе сделать самому – новая парадигма учителя</vt:lpstr>
      <vt:lpstr>Мобильное электронное образование</vt:lpstr>
      <vt:lpstr>Плюсы цифровизации в образовании:</vt:lpstr>
      <vt:lpstr>-развитие онлайн-обучения -онлайн-курсы МООС - новые технологии способны увлечь школьников сильнее, чем просто лекция или рассказ - оснащение ОУ качественным программным обеспечением, например,информационными системами, позволяющими получать доступ к образовательным ресурсам, результатам современных научных исследований и разработок, электронным научным библиотекам на различных языках мира</vt:lpstr>
      <vt:lpstr>- цифровой класс будущего оснащен смартфонами, виртуальными очками, специальным ПО и образовательным VR контентом - креативность учебного процесса растет - применение поученных компетенций в условиях стремительно развивающегося цифрового мира - появляются новые возможности для обучения - технологии позволяют больше экспериментировать с педагогикой и получать мгновенную обратную связь - активное вовлечение учащихся в учебный процесс  - множество ресурсов для организации продуктивной учебной деятельности учащихся - технологии помогут автоматизировать или упростить выполнение ряда утомительных обязанностей </vt:lpstr>
      <vt:lpstr>- Мгновенный доступ к нужной информации и воспитание важных навыков по работе с источниками - жизненный навык и важный вид грамотности состоит в умении использовать цифровые технологии   Не рассуждая, скажем, чрезвычайно строго Одно б хотелось здесь бесспорно уяснить- -Возможно ль интеллект и личность педагога Доской…Пусть даже электронной заменить?.. </vt:lpstr>
      <vt:lpstr>Минусы цифровизации:</vt:lpstr>
      <vt:lpstr>-технологии отвлекают от учебного процесса -отрицательное влияние на развитие коммуникативных навыков учащихся и социальное взаимодействие - обман и уклонение от выполнения заданий - нет равного доступа к ресурсам - качество источников в сети Интернет - информационный шум, мусор - информационные продукты, «напичканные» разными видами информации - учебный диалог компьютера и ученика ограничен - социальное напряжение педагогической общественности</vt:lpstr>
      <vt:lpstr>- массовое обучение на дому -расслоение учебных заведений - использование электронных средств небезопасно для здоровья детей - утрата навыка письма, способностей к творчеству -экранная зависимость -цифровое слабоумие -электромагнитное излучение - проблемы с речевым развитием, со зрением - компьютерная, игровая зависимость - разница между чтением с бумаги и с экрана - электронное досье на каждого ребенка и контроль за семьями </vt:lpstr>
      <vt:lpstr>- чипизация - отсутствие у учителей тех навыков общения в цифровом мире, каковые имеются у учеников - школьный исход - люди с клиповым мышлением хорошо следуют инструкциям, но теряют возможность освоения большого объема связного сложного материала -отсутствие программного обеспечения - загруженность учителей - низкий уровень самоорганизации школьников  </vt:lpstr>
      <vt:lpstr>Развитие цифрового образования так или иначе будет происходить, так как же учителям приготовиться к изменениям? …можно продумать, как ваш предмет можно перенести в форму онлайн-курса. Цифровое образование может принести много пользы, но для этого надо понимать, как оно действует вообще и будет действовать в конкретной школе, поэтому многое будет зависеть от каждого учителя-насколько он сумеет заинтересовать своих учеников, как он построит курс, какие задания даст. Руслан Сулейманов, руководитель управления информационных технологий МГПУ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Цифровизация российского образования: плюсы и минусы</dc:title>
  <dc:creator>Asus</dc:creator>
  <cp:lastModifiedBy>denis</cp:lastModifiedBy>
  <cp:revision>21</cp:revision>
  <dcterms:created xsi:type="dcterms:W3CDTF">2018-11-01T17:55:01Z</dcterms:created>
  <dcterms:modified xsi:type="dcterms:W3CDTF">2018-11-01T22:04:01Z</dcterms:modified>
</cp:coreProperties>
</file>