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37"/>
  </p:notesMasterIdLst>
  <p:sldIdLst>
    <p:sldId id="256" r:id="rId2"/>
    <p:sldId id="258" r:id="rId3"/>
    <p:sldId id="259" r:id="rId4"/>
    <p:sldId id="260" r:id="rId5"/>
    <p:sldId id="261" r:id="rId6"/>
    <p:sldId id="266" r:id="rId7"/>
    <p:sldId id="265" r:id="rId8"/>
    <p:sldId id="267" r:id="rId9"/>
    <p:sldId id="264" r:id="rId10"/>
    <p:sldId id="268" r:id="rId11"/>
    <p:sldId id="269" r:id="rId12"/>
    <p:sldId id="270" r:id="rId13"/>
    <p:sldId id="273" r:id="rId14"/>
    <p:sldId id="274" r:id="rId15"/>
    <p:sldId id="272" r:id="rId16"/>
    <p:sldId id="276" r:id="rId17"/>
    <p:sldId id="278" r:id="rId18"/>
    <p:sldId id="279" r:id="rId19"/>
    <p:sldId id="280" r:id="rId20"/>
    <p:sldId id="281" r:id="rId21"/>
    <p:sldId id="283" r:id="rId22"/>
    <p:sldId id="284" r:id="rId23"/>
    <p:sldId id="286" r:id="rId24"/>
    <p:sldId id="287" r:id="rId25"/>
    <p:sldId id="289" r:id="rId26"/>
    <p:sldId id="291" r:id="rId27"/>
    <p:sldId id="292" r:id="rId28"/>
    <p:sldId id="293" r:id="rId29"/>
    <p:sldId id="294" r:id="rId30"/>
    <p:sldId id="295" r:id="rId31"/>
    <p:sldId id="296" r:id="rId32"/>
    <p:sldId id="297" r:id="rId33"/>
    <p:sldId id="298" r:id="rId34"/>
    <p:sldId id="300" r:id="rId35"/>
    <p:sldId id="301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B8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4C1910-7E3C-4A38-99AD-56BCFC84687A}" type="datetimeFigureOut">
              <a:rPr lang="ru-RU" smtClean="0"/>
              <a:pPr/>
              <a:t>21.04.2019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A2333E-1C3F-4ECA-9A55-E601B332B3D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A2333E-1C3F-4ECA-9A55-E601B332B3D8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A2333E-1C3F-4ECA-9A55-E601B332B3D8}" type="slidenum">
              <a:rPr lang="ru-RU" smtClean="0"/>
              <a:pPr/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A2333E-1C3F-4ECA-9A55-E601B332B3D8}" type="slidenum">
              <a:rPr lang="ru-RU" smtClean="0"/>
              <a:pPr/>
              <a:t>22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A2333E-1C3F-4ECA-9A55-E601B332B3D8}" type="slidenum">
              <a:rPr lang="ru-RU" smtClean="0"/>
              <a:pPr/>
              <a:t>23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A2333E-1C3F-4ECA-9A55-E601B332B3D8}" type="slidenum">
              <a:rPr lang="ru-RU" smtClean="0"/>
              <a:pPr/>
              <a:t>24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A2333E-1C3F-4ECA-9A55-E601B332B3D8}" type="slidenum">
              <a:rPr lang="ru-RU" smtClean="0"/>
              <a:pPr/>
              <a:t>25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05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4506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A127F21-3C34-40E8-952C-2995BC13C4AA}" type="slidenum">
              <a:rPr lang="ru-RU" smtClean="0"/>
              <a:pPr/>
              <a:t>27</a:t>
            </a:fld>
            <a:endParaRPr lang="ru-RU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A2333E-1C3F-4ECA-9A55-E601B332B3D8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A2333E-1C3F-4ECA-9A55-E601B332B3D8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A2333E-1C3F-4ECA-9A55-E601B332B3D8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A2333E-1C3F-4ECA-9A55-E601B332B3D8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A2333E-1C3F-4ECA-9A55-E601B332B3D8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A2333E-1C3F-4ECA-9A55-E601B332B3D8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A2333E-1C3F-4ECA-9A55-E601B332B3D8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A2333E-1C3F-4ECA-9A55-E601B332B3D8}" type="slidenum">
              <a:rPr lang="ru-RU" smtClean="0"/>
              <a:pPr/>
              <a:t>20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21.04.2019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21.04.2019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21.04.2019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21.04.2019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21.04.2019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21.04.2019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21.04.2019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21.04.2019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yandex.ru/images/search?text=%D1%80%D0%BE%D0%B1%D0%BE%D1%82%D1%8B%20%D0%BD%D0%B0%20%D0%B0%D0%B2%D0%B0%D1%80%D0%B8%D0%B8%20%D0%BD%D0%B0%20%D1%87%D0%B0%D1%8D%D1%81&amp;img_url=http://pripyat-city.ru.80bola.com/uploads/posts/2011-03/1299692669_010.jpg&amp;pos=22&amp;isize=large&amp;rpt=simage" TargetMode="Externa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13" Type="http://schemas.openxmlformats.org/officeDocument/2006/relationships/image" Target="../media/image56.png"/><Relationship Id="rId3" Type="http://schemas.openxmlformats.org/officeDocument/2006/relationships/hyperlink" Target="http://upload.wikimedia.org/wikipedia/commons/2/23/Order_of_the_Gold_Star.jpg" TargetMode="External"/><Relationship Id="rId7" Type="http://schemas.openxmlformats.org/officeDocument/2006/relationships/image" Target="../media/image50.jpeg"/><Relationship Id="rId12" Type="http://schemas.openxmlformats.org/officeDocument/2006/relationships/image" Target="../media/image5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11" Type="http://schemas.openxmlformats.org/officeDocument/2006/relationships/image" Target="../media/image54.png"/><Relationship Id="rId5" Type="http://schemas.openxmlformats.org/officeDocument/2006/relationships/image" Target="../media/image48.jpeg"/><Relationship Id="rId10" Type="http://schemas.openxmlformats.org/officeDocument/2006/relationships/image" Target="../media/image53.jpeg"/><Relationship Id="rId4" Type="http://schemas.openxmlformats.org/officeDocument/2006/relationships/image" Target="../media/image47.jpeg"/><Relationship Id="rId9" Type="http://schemas.openxmlformats.org/officeDocument/2006/relationships/image" Target="../media/image52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8.png"/><Relationship Id="rId7" Type="http://schemas.openxmlformats.org/officeDocument/2006/relationships/image" Target="../media/image60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11" Type="http://schemas.openxmlformats.org/officeDocument/2006/relationships/image" Target="../media/image64.png"/><Relationship Id="rId5" Type="http://schemas.openxmlformats.org/officeDocument/2006/relationships/image" Target="../media/image48.jpeg"/><Relationship Id="rId10" Type="http://schemas.openxmlformats.org/officeDocument/2006/relationships/image" Target="../media/image63.jpeg"/><Relationship Id="rId4" Type="http://schemas.openxmlformats.org/officeDocument/2006/relationships/image" Target="../media/image59.png"/><Relationship Id="rId9" Type="http://schemas.openxmlformats.org/officeDocument/2006/relationships/image" Target="../media/image6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6.png"/><Relationship Id="rId7" Type="http://schemas.openxmlformats.org/officeDocument/2006/relationships/image" Target="../media/image60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8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69.jpeg"/><Relationship Id="rId9" Type="http://schemas.openxmlformats.org/officeDocument/2006/relationships/image" Target="../media/image7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7" Type="http://schemas.openxmlformats.org/officeDocument/2006/relationships/image" Target="../media/image7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4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5229200"/>
            <a:ext cx="9144000" cy="864096"/>
          </a:xfrm>
        </p:spPr>
        <p:txBody>
          <a:bodyPr>
            <a:normAutofit/>
          </a:bodyPr>
          <a:lstStyle/>
          <a:p>
            <a:pPr>
              <a:buClr>
                <a:schemeClr val="accent2"/>
              </a:buClr>
              <a:buSzPct val="85000"/>
            </a:pPr>
            <a:r>
              <a:rPr lang="ru-RU" b="1" spc="100" dirty="0" smtClean="0">
                <a:ln>
                  <a:solidFill>
                    <a:srgbClr val="FFFF00"/>
                  </a:solidFill>
                </a:ln>
                <a:solidFill>
                  <a:srgbClr val="F2B8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память страшнее вымысла…</a:t>
            </a:r>
          </a:p>
        </p:txBody>
      </p:sp>
      <p:pic>
        <p:nvPicPr>
          <p:cNvPr id="1026" name="Picture 2" descr="C:\Users\Администратор\Desktop\30 лет Чернобылю\21.JPG"/>
          <p:cNvPicPr>
            <a:picLocks noChangeAspect="1" noChangeArrowheads="1"/>
          </p:cNvPicPr>
          <p:nvPr/>
        </p:nvPicPr>
        <p:blipFill>
          <a:blip r:embed="rId2" cstate="print"/>
          <a:srcRect t="21650"/>
          <a:stretch>
            <a:fillRect/>
          </a:stretch>
        </p:blipFill>
        <p:spPr bwMode="auto">
          <a:xfrm>
            <a:off x="1475656" y="2132856"/>
            <a:ext cx="6264696" cy="3528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1600" y="0"/>
            <a:ext cx="7308304" cy="2348880"/>
          </a:xfrm>
        </p:spPr>
        <p:txBody>
          <a:bodyPr>
            <a:noAutofit/>
          </a:bodyPr>
          <a:lstStyle/>
          <a:p>
            <a:pPr>
              <a:spcBef>
                <a:spcPct val="0"/>
              </a:spcBef>
            </a:pPr>
            <a:r>
              <a:rPr lang="ru-RU" sz="4800" b="1" dirty="0" smtClean="0">
                <a:ln>
                  <a:solidFill>
                    <a:srgbClr val="FFFF00"/>
                  </a:solidFill>
                </a:ln>
                <a:solidFill>
                  <a:srgbClr val="F2B8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ЭХО ЧЕРНОБЫЛЬСКОЙ ТРАГЕДИИ</a:t>
            </a: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79512" y="5993904"/>
            <a:ext cx="9144000" cy="864096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accent2"/>
              </a:buClr>
              <a:buSzPct val="85000"/>
              <a:buFontTx/>
              <a:buNone/>
              <a:tabLst/>
              <a:defRPr/>
            </a:pPr>
            <a:endParaRPr kumimoji="0" lang="ru-RU" sz="4800" b="1" i="0" u="none" strike="noStrike" kern="1200" cap="none" spc="100" normalizeH="0" baseline="0" noProof="0" dirty="0" smtClean="0">
              <a:ln>
                <a:solidFill>
                  <a:srgbClr val="FFFF00"/>
                </a:solidFill>
              </a:ln>
              <a:solidFill>
                <a:srgbClr val="F2B8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3528" y="6093296"/>
            <a:ext cx="4536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Подготовила: Жуковская С.И., преподаватель-организатор ОБЖ</a:t>
            </a:r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51520" y="5517232"/>
            <a:ext cx="8496944" cy="936104"/>
          </a:xfrm>
        </p:spPr>
        <p:txBody>
          <a:bodyPr>
            <a:noAutofit/>
          </a:bodyPr>
          <a:lstStyle/>
          <a:p>
            <a:pPr algn="ctr"/>
            <a:r>
              <a:rPr lang="ru-RU" sz="3600" b="1" spc="100" dirty="0" smtClean="0">
                <a:ln>
                  <a:solidFill>
                    <a:srgbClr val="FFFF00"/>
                  </a:solidFill>
                </a:ln>
                <a:solidFill>
                  <a:srgbClr val="F2B8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26 апреля 1986 год…1 час 23 минуты</a:t>
            </a:r>
          </a:p>
        </p:txBody>
      </p:sp>
      <p:pic>
        <p:nvPicPr>
          <p:cNvPr id="27650" name="Picture 2" descr="http://i.ytimg.com/vi/p4V6qZdvlNA/maxresdefault.jpg"/>
          <p:cNvPicPr>
            <a:picLocks noChangeAspect="1" noChangeArrowheads="1"/>
          </p:cNvPicPr>
          <p:nvPr/>
        </p:nvPicPr>
        <p:blipFill>
          <a:blip r:embed="rId2" cstate="print"/>
          <a:srcRect t="7354" r="6234" b="11749"/>
          <a:stretch>
            <a:fillRect/>
          </a:stretch>
        </p:blipFill>
        <p:spPr bwMode="auto">
          <a:xfrm>
            <a:off x="251520" y="188640"/>
            <a:ext cx="8568952" cy="55446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5" descr="1161_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552782"/>
            <a:ext cx="8568952" cy="5815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37" descr="09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2564904"/>
            <a:ext cx="6477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7" descr="09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2924944"/>
            <a:ext cx="6477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7" descr="09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564904"/>
            <a:ext cx="6477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Администратор\Desktop\Chernobyl Diaries Movie.jpg"/>
          <p:cNvPicPr>
            <a:picLocks noChangeAspect="1" noChangeArrowheads="1"/>
          </p:cNvPicPr>
          <p:nvPr/>
        </p:nvPicPr>
        <p:blipFill>
          <a:blip r:embed="rId3" cstate="print">
            <a:lum bright="30000"/>
          </a:blip>
          <a:srcRect l="26089" b="7591"/>
          <a:stretch>
            <a:fillRect/>
          </a:stretch>
        </p:blipFill>
        <p:spPr bwMode="auto">
          <a:xfrm>
            <a:off x="323528" y="260648"/>
            <a:ext cx="8568952" cy="64642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0" y="3645024"/>
            <a:ext cx="907300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spc="1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Радиационная пыль протянулась «хвостом» через территорию Украины, Белоруссии, 14 областей России и накрыла часть территории Западной Европы.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http://pripyat-city.ru/uploads/posts/2013-05/1367951293_cnv000007-07-prc.jpg"/>
          <p:cNvPicPr>
            <a:picLocks noChangeAspect="1" noChangeArrowheads="1"/>
          </p:cNvPicPr>
          <p:nvPr/>
        </p:nvPicPr>
        <p:blipFill>
          <a:blip r:embed="rId3" cstate="print"/>
          <a:srcRect l="38639" t="23841" r="279" b="10345"/>
          <a:stretch>
            <a:fillRect/>
          </a:stretch>
        </p:blipFill>
        <p:spPr bwMode="auto">
          <a:xfrm>
            <a:off x="3995936" y="332656"/>
            <a:ext cx="5045631" cy="36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0" y="1628800"/>
            <a:ext cx="46085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spc="100" dirty="0" smtClean="0">
                <a:ln>
                  <a:solidFill>
                    <a:srgbClr val="FFFF00"/>
                  </a:solidFill>
                </a:ln>
                <a:solidFill>
                  <a:srgbClr val="F2B8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Вызов № 3 ... </a:t>
            </a:r>
          </a:p>
        </p:txBody>
      </p:sp>
      <p:pic>
        <p:nvPicPr>
          <p:cNvPr id="37892" name="Picture 4" descr="http://pripyat-city.ru/uploads/posts/2013-05/1367951337_cnv000007-08-prc.jpg"/>
          <p:cNvPicPr>
            <a:picLocks noChangeAspect="1" noChangeArrowheads="1"/>
          </p:cNvPicPr>
          <p:nvPr/>
        </p:nvPicPr>
        <p:blipFill>
          <a:blip r:embed="rId4" cstate="print"/>
          <a:srcRect l="14827" t="7463" r="6598" b="10448"/>
          <a:stretch>
            <a:fillRect/>
          </a:stretch>
        </p:blipFill>
        <p:spPr bwMode="auto">
          <a:xfrm>
            <a:off x="179512" y="3356992"/>
            <a:ext cx="5060099" cy="3501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475656" y="188640"/>
            <a:ext cx="64442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spc="100" dirty="0" smtClean="0">
                <a:ln>
                  <a:solidFill>
                    <a:srgbClr val="FFFF00"/>
                  </a:solidFill>
                </a:ln>
                <a:solidFill>
                  <a:srgbClr val="F2B8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Борьба со стихией…</a:t>
            </a:r>
          </a:p>
        </p:txBody>
      </p:sp>
      <p:pic>
        <p:nvPicPr>
          <p:cNvPr id="4" name="Picture 12" descr="190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908720"/>
            <a:ext cx="3772294" cy="31148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10" descr="kadri_7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908720"/>
            <a:ext cx="3997885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13" descr="17Azion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4077071"/>
            <a:ext cx="3672408" cy="27297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4034" name="Picture 2" descr="Строительство ЧАЭС. . 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 r="4556" b="4192"/>
          <a:stretch>
            <a:fillRect/>
          </a:stretch>
        </p:blipFill>
        <p:spPr bwMode="auto">
          <a:xfrm>
            <a:off x="4753643" y="4084316"/>
            <a:ext cx="3925661" cy="26570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ttp://cdn4.img.sputniknews.com/images/102139/92/10213992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5008" y="332656"/>
            <a:ext cx="8928992" cy="62646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0" y="260648"/>
            <a:ext cx="90730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spc="1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Борьба со стихией…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http://pripyat-city.ru/uploads/posts/2010-12/1292149933_robo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412776"/>
            <a:ext cx="4163996" cy="29460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6084" name="Picture 4" descr="http://pripyat-city.ru/uploads/posts/2011-10/1318775253_titl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1451300"/>
            <a:ext cx="3954016" cy="28963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1475656" y="188640"/>
            <a:ext cx="64442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spc="100" dirty="0" smtClean="0">
                <a:ln>
                  <a:solidFill>
                    <a:srgbClr val="FFFF00"/>
                  </a:solidFill>
                </a:ln>
                <a:solidFill>
                  <a:srgbClr val="F2B8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Роботы при ликвидации аварии на ЧАЭС.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23528" y="4365104"/>
            <a:ext cx="892899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b="1" spc="100" dirty="0" smtClean="0">
                <a:ln>
                  <a:solidFill>
                    <a:srgbClr val="FFFF00"/>
                  </a:solidFill>
                </a:ln>
                <a:solidFill>
                  <a:srgbClr val="F2B8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При ликвидации аварии на Чернобыльской АЭС роботами было обследовано более 15 000 м2 помещений станции, кровель зданий и территории ЧАЭС и очищено около 5000 м2.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260648"/>
            <a:ext cx="90730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spc="100" dirty="0" smtClean="0">
                <a:ln>
                  <a:solidFill>
                    <a:srgbClr val="FFFF00"/>
                  </a:solidFill>
                </a:ln>
                <a:solidFill>
                  <a:srgbClr val="F2B8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Борьба со стихией…</a:t>
            </a:r>
          </a:p>
        </p:txBody>
      </p:sp>
      <p:pic>
        <p:nvPicPr>
          <p:cNvPr id="39938" name="Picture 2" descr="http://v-izm.mos.ru/security-and-rule-of-law/downloads/FPuw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052736"/>
            <a:ext cx="8772466" cy="55446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http://museumkarasuk.ru/wp-content/uploads/2016/04/chernobyl-muzey-karasu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60648"/>
            <a:ext cx="8576952" cy="4824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215008" y="4919008"/>
            <a:ext cx="892899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b="1" spc="100" dirty="0" smtClean="0">
                <a:ln>
                  <a:solidFill>
                    <a:srgbClr val="FFFF00"/>
                  </a:solidFill>
                </a:ln>
                <a:solidFill>
                  <a:srgbClr val="F2B8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29 апреля 1986 года самый высокий радиационный фон был зарегистрирован в Польше, Германии, Австрии, Румынии, 30 апреля – в Швейцарии и Северной Италии…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260648"/>
            <a:ext cx="892899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b="1" spc="100" dirty="0" smtClean="0">
                <a:ln>
                  <a:solidFill>
                    <a:srgbClr val="FFFF00"/>
                  </a:solidFill>
                </a:ln>
                <a:solidFill>
                  <a:srgbClr val="F2B8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Саркофаг ЧАЭС…</a:t>
            </a:r>
          </a:p>
        </p:txBody>
      </p:sp>
      <p:pic>
        <p:nvPicPr>
          <p:cNvPr id="54274" name="Picture 2" descr="http://ic.pics.livejournal.com/aramis7/10173825/2779392/2779392_origina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764704"/>
            <a:ext cx="8136904" cy="59462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1" descr="C:\Users\Администратор\Desktop\BIwSg44CQAEObUQ.png larg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88640"/>
            <a:ext cx="7560840" cy="64840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31840" y="4653136"/>
            <a:ext cx="5149080" cy="1656184"/>
          </a:xfrm>
        </p:spPr>
        <p:txBody>
          <a:bodyPr>
            <a:noAutofit/>
          </a:bodyPr>
          <a:lstStyle/>
          <a:p>
            <a:pPr algn="ctr"/>
            <a:r>
              <a:rPr lang="ru-RU" sz="3600" b="1" spc="100" dirty="0" smtClean="0">
                <a:ln>
                  <a:solidFill>
                    <a:srgbClr val="FFFF00"/>
                  </a:solidFill>
                </a:ln>
                <a:solidFill>
                  <a:srgbClr val="F2B8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В 1986 году произошла авария на Чернобыльской АЭС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260648"/>
            <a:ext cx="892899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b="1" spc="100" dirty="0" smtClean="0">
                <a:ln>
                  <a:solidFill>
                    <a:srgbClr val="FFFF00"/>
                  </a:solidFill>
                </a:ln>
                <a:solidFill>
                  <a:srgbClr val="F2B8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Строительство «Арки» ЧАЭС…</a:t>
            </a:r>
          </a:p>
        </p:txBody>
      </p:sp>
      <p:pic>
        <p:nvPicPr>
          <p:cNvPr id="56324" name="Picture 4" descr="http://stroyobzor.ua/assets/files/catalog%20kiev/%D0%A3%D0%BA%D1%80%D0%B1%D1%83%D0%B4/%D1%80%D0%B0%D0%B7%D0%BD%D0%BE%D0%B5/%D1%87%D0%B0%D1%8D%D1%81/%D0%B2%D0%B8%D0%B4%D0%B5%D0%BE.jpg"/>
          <p:cNvPicPr>
            <a:picLocks noChangeAspect="1" noChangeArrowheads="1"/>
          </p:cNvPicPr>
          <p:nvPr/>
        </p:nvPicPr>
        <p:blipFill>
          <a:blip r:embed="rId3" cstate="print"/>
          <a:srcRect l="1665" b="1316"/>
          <a:stretch>
            <a:fillRect/>
          </a:stretch>
        </p:blipFill>
        <p:spPr bwMode="auto">
          <a:xfrm>
            <a:off x="251520" y="836712"/>
            <a:ext cx="8619517" cy="56166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http://files.balancer.ru/forums/attaches/94/5f/945fd6688fe3a4b8aed1f0e70e85a0b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8640"/>
            <a:ext cx="8640959" cy="64807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1691680" y="548680"/>
            <a:ext cx="604867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b="1" spc="1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Кладбище техники…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691680" y="332656"/>
            <a:ext cx="604867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b="1" spc="100" dirty="0" smtClean="0">
                <a:ln>
                  <a:solidFill>
                    <a:srgbClr val="FFFF00"/>
                  </a:solidFill>
                </a:ln>
                <a:solidFill>
                  <a:srgbClr val="F2B8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Эвакуация …</a:t>
            </a:r>
          </a:p>
        </p:txBody>
      </p:sp>
      <p:pic>
        <p:nvPicPr>
          <p:cNvPr id="64514" name="Picture 2" descr="http://4.bp.blogspot.com/-aZ-NzfQ5MM8/VFzFmnR6FxI/AAAAAAAAXkg/XwSZms1CMHU/s1600/4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1642" y="979064"/>
            <a:ext cx="8316822" cy="5546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691680" y="188640"/>
            <a:ext cx="604867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b="1" spc="100" dirty="0" smtClean="0">
                <a:ln>
                  <a:solidFill>
                    <a:srgbClr val="FFFF00"/>
                  </a:solidFill>
                </a:ln>
                <a:solidFill>
                  <a:srgbClr val="F2B8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Эвакуация …</a:t>
            </a:r>
          </a:p>
        </p:txBody>
      </p:sp>
      <p:pic>
        <p:nvPicPr>
          <p:cNvPr id="66564" name="Picture 4" descr="http://3.bp.blogspot.com/-MBWWlimpdbs/TtS9WtuQt_I/AAAAAAAAcic/nNJ_QJVm1mE/s1600/The%2BChernobyl%2BDisaster%2B036.jpg"/>
          <p:cNvPicPr>
            <a:picLocks noChangeAspect="1" noChangeArrowheads="1"/>
          </p:cNvPicPr>
          <p:nvPr/>
        </p:nvPicPr>
        <p:blipFill>
          <a:blip r:embed="rId3" cstate="print"/>
          <a:srcRect r="4070" b="2381"/>
          <a:stretch>
            <a:fillRect/>
          </a:stretch>
        </p:blipFill>
        <p:spPr bwMode="auto">
          <a:xfrm>
            <a:off x="4644008" y="692696"/>
            <a:ext cx="4303428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6566" name="Picture 6" descr="http://blog.kievukraine.info/uploaded_images/6852-743904.jpg"/>
          <p:cNvPicPr>
            <a:picLocks noChangeAspect="1" noChangeArrowheads="1"/>
          </p:cNvPicPr>
          <p:nvPr/>
        </p:nvPicPr>
        <p:blipFill>
          <a:blip r:embed="rId4" cstate="print"/>
          <a:srcRect t="18104"/>
          <a:stretch>
            <a:fillRect/>
          </a:stretch>
        </p:blipFill>
        <p:spPr bwMode="auto">
          <a:xfrm>
            <a:off x="1691680" y="3600714"/>
            <a:ext cx="5981001" cy="32572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6568" name="Picture 8" descr="http://www.vetka.by/wp-content/uploads/2012/04/vetkovski_raion_chernobul_1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692696"/>
            <a:ext cx="4492673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39552" y="188640"/>
            <a:ext cx="792088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b="1" spc="100" dirty="0" smtClean="0">
                <a:ln>
                  <a:solidFill>
                    <a:srgbClr val="FFFF00"/>
                  </a:solidFill>
                </a:ln>
                <a:solidFill>
                  <a:srgbClr val="F2B8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Монумент погибшим в результате аварии на ЧАЭС деревням…</a:t>
            </a:r>
          </a:p>
        </p:txBody>
      </p:sp>
      <p:grpSp>
        <p:nvGrpSpPr>
          <p:cNvPr id="6" name="Group 10"/>
          <p:cNvGrpSpPr>
            <a:grpSpLocks/>
          </p:cNvGrpSpPr>
          <p:nvPr/>
        </p:nvGrpSpPr>
        <p:grpSpPr bwMode="auto">
          <a:xfrm>
            <a:off x="683568" y="1268760"/>
            <a:ext cx="7776864" cy="5328592"/>
            <a:chOff x="1156" y="1253"/>
            <a:chExt cx="3600" cy="2337"/>
          </a:xfrm>
        </p:grpSpPr>
        <p:pic>
          <p:nvPicPr>
            <p:cNvPr id="7" name="Picture 9" descr="http://livegomel.com/uploads/gallery/526/36/600_dda4369f90.jpg"/>
            <p:cNvPicPr>
              <a:picLocks noChangeAspect="1" noChangeArrowheads="1"/>
            </p:cNvPicPr>
            <p:nvPr/>
          </p:nvPicPr>
          <p:blipFill>
            <a:blip r:embed="rId3" cstate="print"/>
            <a:srcRect t="13438"/>
            <a:stretch>
              <a:fillRect/>
            </a:stretch>
          </p:blipFill>
          <p:spPr bwMode="auto">
            <a:xfrm>
              <a:off x="1156" y="1253"/>
              <a:ext cx="3600" cy="233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8" name="Picture 9" descr="http://livegomel.com/uploads/gallery/526/36/600_dda4369f90.jpg"/>
            <p:cNvPicPr>
              <a:picLocks noChangeAspect="1" noChangeArrowheads="1"/>
            </p:cNvPicPr>
            <p:nvPr/>
          </p:nvPicPr>
          <p:blipFill>
            <a:blip r:embed="rId3" cstate="print"/>
            <a:srcRect l="51659" t="13440" r="23141" b="59680"/>
            <a:stretch>
              <a:fillRect/>
            </a:stretch>
          </p:blipFill>
          <p:spPr bwMode="auto">
            <a:xfrm>
              <a:off x="3787" y="1253"/>
              <a:ext cx="952" cy="77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http://pripyat-city.ru/uploads/posts/2012-09/1347902610_img_5889-pr-s.jpg"/>
          <p:cNvPicPr>
            <a:picLocks noChangeAspect="1" noChangeArrowheads="1"/>
          </p:cNvPicPr>
          <p:nvPr/>
        </p:nvPicPr>
        <p:blipFill>
          <a:blip r:embed="rId3" cstate="print"/>
          <a:srcRect l="1149" r="1141" b="5333"/>
          <a:stretch>
            <a:fillRect/>
          </a:stretch>
        </p:blipFill>
        <p:spPr bwMode="auto">
          <a:xfrm>
            <a:off x="107504" y="620688"/>
            <a:ext cx="8856984" cy="60486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539552" y="116632"/>
            <a:ext cx="792088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b="1" spc="100" dirty="0" smtClean="0">
                <a:ln>
                  <a:solidFill>
                    <a:srgbClr val="FFFF00"/>
                  </a:solidFill>
                </a:ln>
                <a:solidFill>
                  <a:srgbClr val="F2B8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«ГОРОД – ПРИЗРАК»…</a:t>
            </a:r>
          </a:p>
        </p:txBody>
      </p:sp>
      <p:pic>
        <p:nvPicPr>
          <p:cNvPr id="4" name="Picture 12" descr="1272268648cernobylbaltarterotzenkltopfoto20090424093_4"/>
          <p:cNvPicPr>
            <a:picLocks noChangeAspect="1" noChangeArrowheads="1"/>
          </p:cNvPicPr>
          <p:nvPr/>
        </p:nvPicPr>
        <p:blipFill>
          <a:blip r:embed="rId4" cstate="print"/>
          <a:srcRect t="6512" r="4369"/>
          <a:stretch>
            <a:fillRect/>
          </a:stretch>
        </p:blipFill>
        <p:spPr bwMode="auto">
          <a:xfrm>
            <a:off x="179512" y="4653136"/>
            <a:ext cx="3168352" cy="2067372"/>
          </a:xfrm>
          <a:prstGeom prst="rect">
            <a:avLst/>
          </a:prstGeom>
          <a:noFill/>
          <a:ln w="28575">
            <a:pattFill prst="pct70">
              <a:fgClr>
                <a:srgbClr val="820000"/>
              </a:fgClr>
              <a:bgClr>
                <a:srgbClr val="2F2F2F"/>
              </a:bgClr>
            </a:patt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C:\Users\Администратор\Desktop\30 лет Чернобылю\topfoto-2008042322322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4579" name="Rectangle 18"/>
          <p:cNvSpPr>
            <a:spLocks noChangeArrowheads="1"/>
          </p:cNvSpPr>
          <p:nvPr/>
        </p:nvSpPr>
        <p:spPr bwMode="auto">
          <a:xfrm>
            <a:off x="2411412" y="260649"/>
            <a:ext cx="4104803" cy="208885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ПРАВИК ВЛАДИМИР ПАВЛОВИЧ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КИБЕНОК ВИКТОР НИКОЛАЕВИЧ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ВАЩУК НИКОЛАЙ ВАСИЛЬЕВИЧ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ИГНАТЕНКО ВАСИЛИЙ ИВАНОВИЧ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ТИТЕНОК НИКОЛАЙ ИВАНОВИЧ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ТИШУРА ВЛАДИМИР ИВАНОВИЧ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580" name="Picture 4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50" y="476250"/>
            <a:ext cx="1122363" cy="141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4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450" y="2133600"/>
            <a:ext cx="1122363" cy="141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4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3575" y="2781300"/>
            <a:ext cx="1122363" cy="140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3" name="Picture 4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00563" y="2781300"/>
            <a:ext cx="1122362" cy="140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4" name="Picture 4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59563" y="2060575"/>
            <a:ext cx="1127125" cy="140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5" name="Picture 4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451725" y="476250"/>
            <a:ext cx="1122363" cy="141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5" descr="Файл:Order of the Gold Star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740650" y="2133600"/>
            <a:ext cx="938213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179388" y="188913"/>
            <a:ext cx="8807450" cy="1555750"/>
            <a:chOff x="113" y="119"/>
            <a:chExt cx="5548" cy="980"/>
          </a:xfrm>
        </p:grpSpPr>
        <p:pic>
          <p:nvPicPr>
            <p:cNvPr id="25612" name="Picture 16" descr="0006593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13" y="119"/>
              <a:ext cx="5534" cy="94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5613" name="Picture 17" descr="zast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13" y="1026"/>
              <a:ext cx="5548" cy="7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pic>
        <p:nvPicPr>
          <p:cNvPr id="25604" name="Picture 19" descr="83_group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8313" y="2133600"/>
            <a:ext cx="1381125" cy="1727200"/>
          </a:xfrm>
          <a:prstGeom prst="rect">
            <a:avLst/>
          </a:prstGeom>
          <a:noFill/>
          <a:ln w="38100">
            <a:pattFill prst="dkHorz">
              <a:fgClr>
                <a:srgbClr val="820000"/>
              </a:fgClr>
              <a:bgClr>
                <a:schemeClr val="tx1"/>
              </a:bgClr>
            </a:pattFill>
            <a:miter lim="800000"/>
            <a:headEnd/>
            <a:tailEnd/>
          </a:ln>
        </p:spPr>
      </p:pic>
      <p:pic>
        <p:nvPicPr>
          <p:cNvPr id="25605" name="Picture 20" descr="83_group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8313" y="4076700"/>
            <a:ext cx="1382712" cy="1728788"/>
          </a:xfrm>
          <a:prstGeom prst="rect">
            <a:avLst/>
          </a:prstGeom>
          <a:noFill/>
          <a:ln w="38100">
            <a:pattFill prst="dkHorz">
              <a:fgClr>
                <a:srgbClr val="820000"/>
              </a:fgClr>
              <a:bgClr>
                <a:schemeClr val="tx1"/>
              </a:bgClr>
            </a:pattFill>
            <a:miter lim="800000"/>
            <a:headEnd/>
            <a:tailEnd/>
          </a:ln>
        </p:spPr>
      </p:pic>
      <p:pic>
        <p:nvPicPr>
          <p:cNvPr id="25606" name="Picture 22" descr="83_group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067175" y="4437063"/>
            <a:ext cx="1512888" cy="1655762"/>
          </a:xfrm>
          <a:prstGeom prst="rect">
            <a:avLst/>
          </a:prstGeom>
          <a:noFill/>
          <a:ln w="38100">
            <a:pattFill prst="dkHorz">
              <a:fgClr>
                <a:srgbClr val="820000"/>
              </a:fgClr>
              <a:bgClr>
                <a:schemeClr val="tx1"/>
              </a:bgClr>
            </a:pattFill>
            <a:miter lim="800000"/>
            <a:headEnd/>
            <a:tailEnd/>
          </a:ln>
        </p:spPr>
      </p:pic>
      <p:pic>
        <p:nvPicPr>
          <p:cNvPr id="25607" name="Picture 23" descr="83_group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940425" y="4437063"/>
            <a:ext cx="1393825" cy="1655762"/>
          </a:xfrm>
          <a:prstGeom prst="rect">
            <a:avLst/>
          </a:prstGeom>
          <a:noFill/>
          <a:ln w="38100">
            <a:pattFill prst="dkHorz">
              <a:fgClr>
                <a:srgbClr val="820000"/>
              </a:fgClr>
              <a:bgClr>
                <a:schemeClr val="tx1"/>
              </a:bgClr>
            </a:pattFill>
            <a:miter lim="800000"/>
            <a:headEnd/>
            <a:tailEnd/>
          </a:ln>
        </p:spPr>
      </p:pic>
      <p:pic>
        <p:nvPicPr>
          <p:cNvPr id="25608" name="Picture 25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051050" y="1916113"/>
            <a:ext cx="5399088" cy="221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9" name="Picture 21" descr="83_group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195513" y="4437063"/>
            <a:ext cx="1501775" cy="1655762"/>
          </a:xfrm>
          <a:prstGeom prst="rect">
            <a:avLst/>
          </a:prstGeom>
          <a:noFill/>
          <a:ln w="38100">
            <a:pattFill prst="dkHorz">
              <a:fgClr>
                <a:srgbClr val="820000"/>
              </a:fgClr>
              <a:bgClr>
                <a:schemeClr val="tx1"/>
              </a:bgClr>
            </a:pattFill>
            <a:miter lim="800000"/>
            <a:headEnd/>
            <a:tailEnd/>
          </a:ln>
        </p:spPr>
      </p:pic>
      <p:pic>
        <p:nvPicPr>
          <p:cNvPr id="25611" name="Picture 14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547813" y="333375"/>
            <a:ext cx="3816350" cy="68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5" descr="999bda11836579f797ea7e21a4f"/>
          <p:cNvPicPr>
            <a:picLocks noChangeAspect="1" noChangeArrowheads="1"/>
          </p:cNvPicPr>
          <p:nvPr/>
        </p:nvPicPr>
        <p:blipFill>
          <a:blip r:embed="rId2" cstate="print"/>
          <a:srcRect b="5405"/>
          <a:stretch>
            <a:fillRect/>
          </a:stretch>
        </p:blipFill>
        <p:spPr bwMode="auto">
          <a:xfrm>
            <a:off x="4427538" y="3644900"/>
            <a:ext cx="1821205" cy="2520404"/>
          </a:xfrm>
          <a:prstGeom prst="rect">
            <a:avLst/>
          </a:prstGeom>
          <a:noFill/>
          <a:ln w="28575">
            <a:pattFill prst="pct70">
              <a:fgClr>
                <a:srgbClr val="820000"/>
              </a:fgClr>
              <a:bgClr>
                <a:srgbClr val="2F2F2F"/>
              </a:bgClr>
            </a:pattFill>
            <a:miter lim="800000"/>
            <a:headEnd/>
            <a:tailEnd/>
          </a:ln>
        </p:spPr>
      </p:pic>
      <p:grpSp>
        <p:nvGrpSpPr>
          <p:cNvPr id="2" name="Group 28"/>
          <p:cNvGrpSpPr>
            <a:grpSpLocks/>
          </p:cNvGrpSpPr>
          <p:nvPr/>
        </p:nvGrpSpPr>
        <p:grpSpPr bwMode="auto">
          <a:xfrm>
            <a:off x="539552" y="1844825"/>
            <a:ext cx="1944018" cy="2736304"/>
            <a:chOff x="249" y="1842"/>
            <a:chExt cx="1180" cy="1769"/>
          </a:xfrm>
        </p:grpSpPr>
        <p:pic>
          <p:nvPicPr>
            <p:cNvPr id="26640" name="Picture 2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49" y="1842"/>
              <a:ext cx="1180" cy="17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641" name="Oval 23"/>
            <p:cNvSpPr>
              <a:spLocks noChangeArrowheads="1"/>
            </p:cNvSpPr>
            <p:nvPr/>
          </p:nvSpPr>
          <p:spPr bwMode="auto">
            <a:xfrm>
              <a:off x="249" y="1842"/>
              <a:ext cx="1179" cy="1769"/>
            </a:xfrm>
            <a:prstGeom prst="ellipse">
              <a:avLst/>
            </a:prstGeom>
            <a:noFill/>
            <a:ln w="3175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pic>
        <p:nvPicPr>
          <p:cNvPr id="26628" name="Picture 2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4725144"/>
            <a:ext cx="1944687" cy="155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30"/>
          <p:cNvGrpSpPr>
            <a:grpSpLocks/>
          </p:cNvGrpSpPr>
          <p:nvPr/>
        </p:nvGrpSpPr>
        <p:grpSpPr bwMode="auto">
          <a:xfrm>
            <a:off x="0" y="188913"/>
            <a:ext cx="8986838" cy="1555750"/>
            <a:chOff x="113" y="119"/>
            <a:chExt cx="5548" cy="980"/>
          </a:xfrm>
        </p:grpSpPr>
        <p:pic>
          <p:nvPicPr>
            <p:cNvPr id="26638" name="Picture 31" descr="0006593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13" y="119"/>
              <a:ext cx="5534" cy="94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6639" name="Picture 32" descr="zast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13" y="1026"/>
              <a:ext cx="5548" cy="7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pic>
        <p:nvPicPr>
          <p:cNvPr id="26630" name="Picture 3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87450" y="260350"/>
            <a:ext cx="4752975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 30"/>
          <p:cNvGrpSpPr>
            <a:grpSpLocks/>
          </p:cNvGrpSpPr>
          <p:nvPr/>
        </p:nvGrpSpPr>
        <p:grpSpPr bwMode="auto">
          <a:xfrm>
            <a:off x="6516216" y="1772816"/>
            <a:ext cx="2089622" cy="2664247"/>
            <a:chOff x="431" y="1842"/>
            <a:chExt cx="1315" cy="1769"/>
          </a:xfrm>
        </p:grpSpPr>
        <p:pic>
          <p:nvPicPr>
            <p:cNvPr id="26636" name="Picture 21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31" y="1842"/>
              <a:ext cx="1311" cy="17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637" name="Oval 19"/>
            <p:cNvSpPr>
              <a:spLocks noChangeArrowheads="1"/>
            </p:cNvSpPr>
            <p:nvPr/>
          </p:nvSpPr>
          <p:spPr bwMode="auto">
            <a:xfrm>
              <a:off x="431" y="1842"/>
              <a:ext cx="1315" cy="1769"/>
            </a:xfrm>
            <a:prstGeom prst="ellipse">
              <a:avLst/>
            </a:prstGeom>
            <a:noFill/>
            <a:ln w="3175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pic>
        <p:nvPicPr>
          <p:cNvPr id="26632" name="Picture 2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588224" y="4653136"/>
            <a:ext cx="2159000" cy="152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3" name="Picture 25" descr="3a5e83e39a713f3850e455f3ae8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723503" y="3644900"/>
            <a:ext cx="1678635" cy="2520404"/>
          </a:xfrm>
          <a:prstGeom prst="rect">
            <a:avLst/>
          </a:prstGeom>
          <a:noFill/>
          <a:ln w="28575">
            <a:pattFill prst="pct70">
              <a:fgClr>
                <a:srgbClr val="820000"/>
              </a:fgClr>
              <a:bgClr>
                <a:srgbClr val="2F2F2F"/>
              </a:bgClr>
            </a:pattFill>
            <a:miter lim="800000"/>
            <a:headEnd/>
            <a:tailEnd/>
          </a:ln>
        </p:spPr>
      </p:pic>
      <p:pic>
        <p:nvPicPr>
          <p:cNvPr id="26634" name="Picture 7" descr="медаль золотая звезда Героя Советского Союза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779838" y="1916113"/>
            <a:ext cx="1344612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4" descr="28bb09d616f40b52d3ad1a838f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8184" y="2348880"/>
            <a:ext cx="2592288" cy="40687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" name="Group 51"/>
          <p:cNvGrpSpPr>
            <a:grpSpLocks/>
          </p:cNvGrpSpPr>
          <p:nvPr/>
        </p:nvGrpSpPr>
        <p:grpSpPr bwMode="auto">
          <a:xfrm>
            <a:off x="179512" y="1916832"/>
            <a:ext cx="3240360" cy="4176985"/>
            <a:chOff x="295" y="2069"/>
            <a:chExt cx="1413" cy="1912"/>
          </a:xfrm>
        </p:grpSpPr>
        <p:pic>
          <p:nvPicPr>
            <p:cNvPr id="27659" name="Picture 50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95" y="2069"/>
              <a:ext cx="1413" cy="191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7660" name="Oval 13"/>
            <p:cNvSpPr>
              <a:spLocks noChangeArrowheads="1"/>
            </p:cNvSpPr>
            <p:nvPr/>
          </p:nvSpPr>
          <p:spPr bwMode="auto">
            <a:xfrm>
              <a:off x="295" y="2069"/>
              <a:ext cx="1406" cy="1905"/>
            </a:xfrm>
            <a:prstGeom prst="ellipse">
              <a:avLst/>
            </a:prstGeom>
            <a:noFill/>
            <a:ln w="3175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3" name="Group 57"/>
          <p:cNvGrpSpPr>
            <a:grpSpLocks/>
          </p:cNvGrpSpPr>
          <p:nvPr/>
        </p:nvGrpSpPr>
        <p:grpSpPr bwMode="auto">
          <a:xfrm>
            <a:off x="0" y="188913"/>
            <a:ext cx="9144000" cy="1555750"/>
            <a:chOff x="113" y="119"/>
            <a:chExt cx="5548" cy="980"/>
          </a:xfrm>
        </p:grpSpPr>
        <p:pic>
          <p:nvPicPr>
            <p:cNvPr id="27657" name="Picture 54" descr="0006593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13" y="119"/>
              <a:ext cx="5534" cy="94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7658" name="Picture 56" descr="zast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13" y="1026"/>
              <a:ext cx="5548" cy="7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pic>
        <p:nvPicPr>
          <p:cNvPr id="27653" name="Picture 7" descr="медаль золотая звезда Героя Советского Союза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11960" y="2276872"/>
            <a:ext cx="1049337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4" name="Picture 3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87450" y="260350"/>
            <a:ext cx="4752975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6" name="Picture 1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31840" y="4077072"/>
            <a:ext cx="3328987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Администратор\Desktop\ugYtILcJjb-big-reduce350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03648" y="240074"/>
            <a:ext cx="6264696" cy="6305376"/>
          </a:xfrm>
          <a:prstGeom prst="rect">
            <a:avLst/>
          </a:prstGeom>
          <a:noFill/>
        </p:spPr>
      </p:pic>
      <p:pic>
        <p:nvPicPr>
          <p:cNvPr id="16388" name="Picture 4" descr="http://99px.ru/sstorage/56/2013/06/image_562006130111132677228.gif"/>
          <p:cNvPicPr>
            <a:picLocks noChangeAspect="1" noChangeArrowheads="1" noCrop="1"/>
          </p:cNvPicPr>
          <p:nvPr/>
        </p:nvPicPr>
        <p:blipFill>
          <a:blip r:embed="rId3" cstate="print">
            <a:clrChange>
              <a:clrFrom>
                <a:srgbClr val="040203"/>
              </a:clrFrom>
              <a:clrTo>
                <a:srgbClr val="040203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684584" y="2348880"/>
            <a:ext cx="3024336" cy="4234070"/>
          </a:xfrm>
          <a:prstGeom prst="rect">
            <a:avLst/>
          </a:prstGeom>
          <a:noFill/>
        </p:spPr>
      </p:pic>
      <p:pic>
        <p:nvPicPr>
          <p:cNvPr id="7" name="Picture 4" descr="http://99px.ru/sstorage/56/2013/06/image_562006130111132677228.gif"/>
          <p:cNvPicPr>
            <a:picLocks noChangeAspect="1" noChangeArrowheads="1" noCrop="1"/>
          </p:cNvPicPr>
          <p:nvPr/>
        </p:nvPicPr>
        <p:blipFill>
          <a:blip r:embed="rId3" cstate="print">
            <a:clrChange>
              <a:clrFrom>
                <a:srgbClr val="040203"/>
              </a:clrFrom>
              <a:clrTo>
                <a:srgbClr val="040203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6876256" y="2348880"/>
            <a:ext cx="3024336" cy="4234070"/>
          </a:xfrm>
          <a:prstGeom prst="rect">
            <a:avLst/>
          </a:prstGeom>
          <a:noFill/>
        </p:spPr>
      </p:pic>
      <p:pic>
        <p:nvPicPr>
          <p:cNvPr id="5" name="Picture 2" descr="C:\Users\Администратор\Desktop\ugYtILcJjb-big-reduce350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912" t="51584" r="75996" b="34712"/>
          <a:stretch>
            <a:fillRect/>
          </a:stretch>
        </p:blipFill>
        <p:spPr bwMode="auto">
          <a:xfrm>
            <a:off x="6228184" y="3501008"/>
            <a:ext cx="1008112" cy="864096"/>
          </a:xfrm>
          <a:prstGeom prst="rect">
            <a:avLst/>
          </a:prstGeom>
          <a:noFill/>
        </p:spPr>
      </p:pic>
      <p:pic>
        <p:nvPicPr>
          <p:cNvPr id="6" name="Picture 2" descr="C:\Users\Администратор\Desktop\ugYtILcJjb-big-reduce350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4809" t="64554" r="68639" b="20127"/>
          <a:stretch>
            <a:fillRect/>
          </a:stretch>
        </p:blipFill>
        <p:spPr bwMode="auto">
          <a:xfrm>
            <a:off x="3851920" y="764704"/>
            <a:ext cx="1440160" cy="1008112"/>
          </a:xfrm>
          <a:prstGeom prst="rect">
            <a:avLst/>
          </a:prstGeom>
          <a:noFill/>
        </p:spPr>
      </p:pic>
      <p:pic>
        <p:nvPicPr>
          <p:cNvPr id="8" name="Picture 2" descr="C:\Users\Администратор\Desktop\ugYtILcJjb-big-reduce350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4809" t="64554" r="68639" b="20127"/>
          <a:stretch>
            <a:fillRect/>
          </a:stretch>
        </p:blipFill>
        <p:spPr bwMode="auto">
          <a:xfrm>
            <a:off x="3995936" y="1772816"/>
            <a:ext cx="1080120" cy="648072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635896" y="404664"/>
            <a:ext cx="1800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33</a:t>
            </a:r>
            <a:endParaRPr lang="ru-RU" sz="8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635896" y="1340768"/>
            <a:ext cx="1800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года</a:t>
            </a:r>
            <a:endParaRPr lang="ru-RU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179512" y="1772816"/>
            <a:ext cx="3024708" cy="4031779"/>
            <a:chOff x="295" y="300"/>
            <a:chExt cx="1179" cy="1588"/>
          </a:xfrm>
        </p:grpSpPr>
        <p:pic>
          <p:nvPicPr>
            <p:cNvPr id="28683" name="Picture 2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95" y="300"/>
              <a:ext cx="1179" cy="158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8684" name="Oval 25"/>
            <p:cNvSpPr>
              <a:spLocks noChangeArrowheads="1"/>
            </p:cNvSpPr>
            <p:nvPr/>
          </p:nvSpPr>
          <p:spPr bwMode="auto">
            <a:xfrm>
              <a:off x="295" y="300"/>
              <a:ext cx="1178" cy="1587"/>
            </a:xfrm>
            <a:prstGeom prst="ellipse">
              <a:avLst/>
            </a:prstGeom>
            <a:noFill/>
            <a:ln w="3175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pic>
        <p:nvPicPr>
          <p:cNvPr id="28675" name="Picture 27" descr="06ab64f0903820214c93b33939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0192" y="2132856"/>
            <a:ext cx="2627312" cy="43761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3" name="Group 30"/>
          <p:cNvGrpSpPr>
            <a:grpSpLocks/>
          </p:cNvGrpSpPr>
          <p:nvPr/>
        </p:nvGrpSpPr>
        <p:grpSpPr bwMode="auto">
          <a:xfrm>
            <a:off x="0" y="0"/>
            <a:ext cx="9144000" cy="1744663"/>
            <a:chOff x="113" y="119"/>
            <a:chExt cx="5548" cy="980"/>
          </a:xfrm>
        </p:grpSpPr>
        <p:pic>
          <p:nvPicPr>
            <p:cNvPr id="28681" name="Picture 31" descr="0006593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13" y="119"/>
              <a:ext cx="5534" cy="94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8682" name="Picture 32" descr="zast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13" y="1026"/>
              <a:ext cx="5548" cy="7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pic>
        <p:nvPicPr>
          <p:cNvPr id="28677" name="Picture 36" descr="Hero_of_the_Russian_Federation_medal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83968" y="2204864"/>
            <a:ext cx="92075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Picture 1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051050" y="188913"/>
            <a:ext cx="3960813" cy="112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0" name="Picture 1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059832" y="4293096"/>
            <a:ext cx="3328987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54" descr="00065934"/>
          <p:cNvPicPr>
            <a:picLocks noChangeAspect="1" noChangeArrowheads="1"/>
          </p:cNvPicPr>
          <p:nvPr/>
        </p:nvPicPr>
        <p:blipFill>
          <a:blip r:embed="rId3" cstate="print">
            <a:lum bright="60000" contrast="-60000"/>
          </a:blip>
          <a:srcRect/>
          <a:stretch>
            <a:fillRect/>
          </a:stretch>
        </p:blipFill>
        <p:spPr bwMode="auto">
          <a:xfrm>
            <a:off x="179388" y="188913"/>
            <a:ext cx="8785225" cy="1314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700" name="Picture 56" descr="zas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388" y="1484313"/>
            <a:ext cx="8785225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2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7088" y="188913"/>
            <a:ext cx="7777162" cy="127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3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2204864"/>
            <a:ext cx="3044825" cy="416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7" name="Picture 10" descr="6"/>
          <p:cNvPicPr>
            <a:picLocks noChangeAspect="1" noChangeArrowheads="1"/>
          </p:cNvPicPr>
          <p:nvPr/>
        </p:nvPicPr>
        <p:blipFill>
          <a:blip r:embed="rId7" cstate="print">
            <a:lum contrast="12000"/>
          </a:blip>
          <a:srcRect/>
          <a:stretch>
            <a:fillRect/>
          </a:stretch>
        </p:blipFill>
        <p:spPr bwMode="auto">
          <a:xfrm>
            <a:off x="2915816" y="1916832"/>
            <a:ext cx="5957075" cy="44643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97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5" name="Picture 18" descr="1292525098_2134_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980728"/>
            <a:ext cx="7392033" cy="55446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683568" y="332656"/>
            <a:ext cx="792088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b="1" spc="100" dirty="0" smtClean="0">
                <a:ln>
                  <a:solidFill>
                    <a:srgbClr val="FFFF00"/>
                  </a:solidFill>
                </a:ln>
                <a:solidFill>
                  <a:srgbClr val="F2B8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ПАМЯТИ жертвам аварии на ЧАЭС…</a:t>
            </a:r>
          </a:p>
        </p:txBody>
      </p:sp>
    </p:spTree>
  </p:cSld>
  <p:clrMapOvr>
    <a:masterClrMapping/>
  </p:clrMapOvr>
  <p:transition spd="slow" advClick="0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847" name="Picture 7" descr="mitino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9512" y="476672"/>
            <a:ext cx="5689600" cy="4972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1848" name="Picture 8" descr="Chernobyl_medal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868144" y="476672"/>
            <a:ext cx="3132138" cy="4968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91849" name="Text Box 9"/>
          <p:cNvSpPr txBox="1">
            <a:spLocks noChangeArrowheads="1"/>
          </p:cNvSpPr>
          <p:nvPr/>
        </p:nvSpPr>
        <p:spPr bwMode="auto">
          <a:xfrm>
            <a:off x="5795963" y="5373216"/>
            <a:ext cx="3348037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000" b="1" spc="100" dirty="0" smtClean="0">
                <a:ln>
                  <a:solidFill>
                    <a:srgbClr val="FFFF00"/>
                  </a:solidFill>
                </a:ln>
                <a:solidFill>
                  <a:srgbClr val="F2B8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Значок ликвидатора</a:t>
            </a:r>
          </a:p>
        </p:txBody>
      </p:sp>
      <p:sp>
        <p:nvSpPr>
          <p:cNvPr id="291850" name="Text Box 10"/>
          <p:cNvSpPr txBox="1">
            <a:spLocks noChangeArrowheads="1"/>
          </p:cNvSpPr>
          <p:nvPr/>
        </p:nvSpPr>
        <p:spPr bwMode="auto">
          <a:xfrm>
            <a:off x="323528" y="5229200"/>
            <a:ext cx="5400675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000" b="1" spc="100" dirty="0" smtClean="0">
                <a:ln>
                  <a:solidFill>
                    <a:srgbClr val="FFFF00"/>
                  </a:solidFill>
                </a:ln>
                <a:solidFill>
                  <a:srgbClr val="F2B8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Памятник героям - ликвидаторам аварии на Митинском кладбище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http://www.anapa.info/upload/iblock/46e/46eb918591edf2144a6d846e46e0239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2802" y="260647"/>
            <a:ext cx="6843574" cy="63367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http://www.ural56.ru/upload/iblock/bd3/IMG_29181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632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j-p-g.net/if/2015/04/26/03426420014300595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764704"/>
            <a:ext cx="8638477" cy="54351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52.r.photoshare.ru/00521/004f80526a94ab291771d7dacd4f22ae0c2c9b7f.jpg"/>
          <p:cNvPicPr>
            <a:picLocks noChangeAspect="1" noChangeArrowheads="1"/>
          </p:cNvPicPr>
          <p:nvPr/>
        </p:nvPicPr>
        <p:blipFill>
          <a:blip r:embed="rId2" cstate="print"/>
          <a:srcRect l="5809" t="19427" r="9538" b="14180"/>
          <a:stretch>
            <a:fillRect/>
          </a:stretch>
        </p:blipFill>
        <p:spPr bwMode="auto">
          <a:xfrm>
            <a:off x="899592" y="1556792"/>
            <a:ext cx="7344816" cy="4320480"/>
          </a:xfrm>
          <a:prstGeom prst="rect">
            <a:avLst/>
          </a:prstGeom>
          <a:noFill/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611560" y="5877272"/>
            <a:ext cx="7813376" cy="720080"/>
          </a:xfrm>
        </p:spPr>
        <p:txBody>
          <a:bodyPr>
            <a:noAutofit/>
          </a:bodyPr>
          <a:lstStyle/>
          <a:p>
            <a:pPr algn="ctr"/>
            <a:r>
              <a:rPr lang="ru-RU" sz="3600" b="1" spc="100" dirty="0" smtClean="0">
                <a:ln>
                  <a:solidFill>
                    <a:srgbClr val="FFFF00"/>
                  </a:solidFill>
                </a:ln>
                <a:solidFill>
                  <a:srgbClr val="F2B8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Живут люди в памяти народа…</a:t>
            </a: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611560" y="404664"/>
            <a:ext cx="7992888" cy="1008112"/>
          </a:xfrm>
          <a:prstGeom prst="rect">
            <a:avLst/>
          </a:prstGeom>
          <a:ln w="6350" cap="rnd">
            <a:noFill/>
          </a:ln>
        </p:spPr>
        <p:txBody>
          <a:bodyPr vert="horz" rtlCol="0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100" normalizeH="0" baseline="0" noProof="0" dirty="0" smtClean="0">
                <a:ln>
                  <a:solidFill>
                    <a:srgbClr val="FFFF00"/>
                  </a:solidFill>
                </a:ln>
                <a:solidFill>
                  <a:srgbClr val="F2B8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Живет память о людях, вставших на защиту мира от атомной чумы…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611560" y="5805264"/>
            <a:ext cx="7813376" cy="720080"/>
          </a:xfrm>
        </p:spPr>
        <p:txBody>
          <a:bodyPr>
            <a:noAutofit/>
          </a:bodyPr>
          <a:lstStyle/>
          <a:p>
            <a:pPr algn="ctr"/>
            <a:r>
              <a:rPr lang="ru-RU" sz="3600" b="1" spc="100" dirty="0" smtClean="0">
                <a:ln>
                  <a:solidFill>
                    <a:srgbClr val="FFFF00"/>
                  </a:solidFill>
                </a:ln>
                <a:solidFill>
                  <a:srgbClr val="F2B8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4 февраля 1970 года</a:t>
            </a:r>
          </a:p>
        </p:txBody>
      </p:sp>
      <p:pic>
        <p:nvPicPr>
          <p:cNvPr id="23554" name="Picture 2" descr="http://pripyat-city.ru/uploads/posts/2014-04/1398441744_title-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32656"/>
            <a:ext cx="8383021" cy="56166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611560" y="5805264"/>
            <a:ext cx="7813376" cy="720080"/>
          </a:xfrm>
        </p:spPr>
        <p:txBody>
          <a:bodyPr>
            <a:noAutofit/>
          </a:bodyPr>
          <a:lstStyle/>
          <a:p>
            <a:pPr algn="ctr"/>
            <a:r>
              <a:rPr lang="ru-RU" sz="3600" b="1" spc="100" dirty="0" smtClean="0">
                <a:ln>
                  <a:solidFill>
                    <a:srgbClr val="FFFF00"/>
                  </a:solidFill>
                </a:ln>
                <a:solidFill>
                  <a:srgbClr val="F2B8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План-схема г. Припяти при въезде</a:t>
            </a: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611560" y="404664"/>
            <a:ext cx="7992888" cy="1008112"/>
          </a:xfrm>
          <a:prstGeom prst="rect">
            <a:avLst/>
          </a:prstGeom>
          <a:ln w="6350" cap="rnd">
            <a:noFill/>
          </a:ln>
        </p:spPr>
        <p:txBody>
          <a:bodyPr vert="horz" rtlCol="0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100" normalizeH="0" baseline="0" noProof="0" dirty="0" smtClean="0">
                <a:ln>
                  <a:solidFill>
                    <a:srgbClr val="FFFF00"/>
                  </a:solidFill>
                </a:ln>
                <a:solidFill>
                  <a:srgbClr val="F2B8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Живет память о людях, вставших на защиту мира от атомной чумы…</a:t>
            </a:r>
          </a:p>
        </p:txBody>
      </p:sp>
      <p:pic>
        <p:nvPicPr>
          <p:cNvPr id="21506" name="Picture 2" descr="http://pripyat-city.ru/uploads/posts/2013-03/1364486177_013-prc.jpg"/>
          <p:cNvPicPr>
            <a:picLocks noChangeAspect="1" noChangeArrowheads="1"/>
          </p:cNvPicPr>
          <p:nvPr/>
        </p:nvPicPr>
        <p:blipFill>
          <a:blip r:embed="rId2" cstate="print"/>
          <a:srcRect l="6342" r="7030" b="12501"/>
          <a:stretch>
            <a:fillRect/>
          </a:stretch>
        </p:blipFill>
        <p:spPr bwMode="auto">
          <a:xfrm>
            <a:off x="179512" y="188640"/>
            <a:ext cx="8777484" cy="5877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23528" y="4653136"/>
            <a:ext cx="4176464" cy="1296144"/>
          </a:xfrm>
        </p:spPr>
        <p:txBody>
          <a:bodyPr>
            <a:noAutofit/>
          </a:bodyPr>
          <a:lstStyle/>
          <a:p>
            <a:pPr algn="ctr"/>
            <a:r>
              <a:rPr lang="ru-RU" sz="3600" b="1" spc="100" dirty="0" smtClean="0">
                <a:ln>
                  <a:solidFill>
                    <a:srgbClr val="FFFF00"/>
                  </a:solidFill>
                </a:ln>
                <a:solidFill>
                  <a:srgbClr val="F2B8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Строительство ЧАЭС</a:t>
            </a:r>
          </a:p>
        </p:txBody>
      </p:sp>
      <p:pic>
        <p:nvPicPr>
          <p:cNvPr id="22530" name="Picture 2" descr="http://pripyat-city.ru/uploads/posts/2011-03/1300730220_titl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412776"/>
            <a:ext cx="4392488" cy="3240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534" name="Picture 6" descr="&amp;Scy;&amp;tcy;&amp;rcy;&amp;ocy;&amp;icy;&amp;tcy;&amp;iecy;&amp;lcy;&amp;softcy;&amp;scy;&amp;tcy;&amp;vcy;&amp;ocy; &amp;CHcy;&amp;Acy;&amp;Ecy;&amp;Scy;. &amp;CHcy;&amp;acy;&amp;scy;&amp;tcy;&amp;softcy; IV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429000"/>
            <a:ext cx="4320480" cy="31323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536" name="Picture 8" descr="&amp;Scy;&amp;tcy;&amp;rcy;&amp;ocy;&amp;icy;&amp;tcy;&amp;iecy;&amp;lcy;&amp;softcy;&amp;scy;&amp;tcy;&amp;vcy;&amp;ocy; &amp;CHcy;&amp;Acy;&amp;Ecy;&amp;Scy;. &amp;CHcy;&amp;acy;&amp;scy;&amp;tcy;&amp;softcy; IV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1" y="260648"/>
            <a:ext cx="4296476" cy="3168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07504" y="908720"/>
            <a:ext cx="4248472" cy="4896544"/>
          </a:xfrm>
        </p:spPr>
        <p:txBody>
          <a:bodyPr>
            <a:noAutofit/>
          </a:bodyPr>
          <a:lstStyle/>
          <a:p>
            <a:pPr algn="ctr"/>
            <a:r>
              <a:rPr lang="ru-RU" sz="3600" b="1" spc="100" dirty="0" smtClean="0">
                <a:ln>
                  <a:solidFill>
                    <a:srgbClr val="FFFF00"/>
                  </a:solidFill>
                </a:ln>
                <a:solidFill>
                  <a:srgbClr val="F2B8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Станция начала давать электроэнергию в 1977 году. </a:t>
            </a:r>
            <a:br>
              <a:rPr lang="ru-RU" sz="3600" b="1" spc="100" dirty="0" smtClean="0">
                <a:ln>
                  <a:solidFill>
                    <a:srgbClr val="FFFF00"/>
                  </a:solidFill>
                </a:ln>
                <a:solidFill>
                  <a:srgbClr val="F2B8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3600" b="1" spc="100" dirty="0" smtClean="0">
                <a:ln>
                  <a:solidFill>
                    <a:srgbClr val="FFFF00"/>
                  </a:solidFill>
                </a:ln>
                <a:solidFill>
                  <a:srgbClr val="F2B8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Ко времени аварии на станции функционировало 4 ректора. </a:t>
            </a:r>
          </a:p>
        </p:txBody>
      </p:sp>
      <p:pic>
        <p:nvPicPr>
          <p:cNvPr id="25602" name="Picture 2" descr="http://pripyat-city.ru/uploads/posts/2011-09/1315756341_photo045-prc.jpg"/>
          <p:cNvPicPr>
            <a:picLocks noChangeAspect="1" noChangeArrowheads="1"/>
          </p:cNvPicPr>
          <p:nvPr/>
        </p:nvPicPr>
        <p:blipFill>
          <a:blip r:embed="rId2" cstate="print"/>
          <a:srcRect b="6492"/>
          <a:stretch>
            <a:fillRect/>
          </a:stretch>
        </p:blipFill>
        <p:spPr bwMode="auto">
          <a:xfrm>
            <a:off x="4139952" y="188640"/>
            <a:ext cx="4715020" cy="64807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Другая 2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CBECB0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229</TotalTime>
  <Words>255</Words>
  <Application>Microsoft Office PowerPoint</Application>
  <PresentationFormat>Экран (4:3)</PresentationFormat>
  <Paragraphs>53</Paragraphs>
  <Slides>35</Slides>
  <Notes>18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Бумажная</vt:lpstr>
      <vt:lpstr>память страшнее вымысла…</vt:lpstr>
      <vt:lpstr>В 1986 году произошла авария на Чернобыльской АЭС</vt:lpstr>
      <vt:lpstr>Слайд 3</vt:lpstr>
      <vt:lpstr>Слайд 4</vt:lpstr>
      <vt:lpstr>Живут люди в памяти народа…</vt:lpstr>
      <vt:lpstr>4 февраля 1970 года</vt:lpstr>
      <vt:lpstr>План-схема г. Припяти при въезде</vt:lpstr>
      <vt:lpstr>Строительство ЧАЭС</vt:lpstr>
      <vt:lpstr>Станция начала давать электроэнергию в 1977 году.  Ко времени аварии на станции функционировало 4 ректора. </vt:lpstr>
      <vt:lpstr>26 апреля 1986 год…1 час 23 минуты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Память страшнее вымысла…</dc:title>
  <dc:creator>Svetochka</dc:creator>
  <cp:lastModifiedBy>Cветочка</cp:lastModifiedBy>
  <cp:revision>27</cp:revision>
  <dcterms:created xsi:type="dcterms:W3CDTF">2016-04-25T17:13:48Z</dcterms:created>
  <dcterms:modified xsi:type="dcterms:W3CDTF">2019-04-21T15:04:18Z</dcterms:modified>
</cp:coreProperties>
</file>