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  <p:sldId id="269" r:id="rId3"/>
    <p:sldId id="260" r:id="rId4"/>
    <p:sldId id="258" r:id="rId5"/>
    <p:sldId id="262" r:id="rId6"/>
    <p:sldId id="265" r:id="rId7"/>
    <p:sldId id="266" r:id="rId8"/>
    <p:sldId id="268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D6D0"/>
    <a:srgbClr val="FBCFAB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29" autoAdjust="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C10CA01-BBE1-4FF2-8063-FDEE9BBC77C4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BFF0E6F-97A6-46DE-A238-6EDBB75041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142900"/>
            <a:ext cx="9144000" cy="307183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Управление по делам </a:t>
            </a:r>
            <a:br>
              <a:rPr lang="ru-RU" sz="3600" dirty="0" smtClean="0"/>
            </a:br>
            <a:r>
              <a:rPr lang="ru-RU" sz="3600" dirty="0" smtClean="0"/>
              <a:t>ГО и ЧС г. Десногорска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5400" dirty="0" smtClean="0"/>
              <a:t>информирует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&amp;Vcy;&amp;icy;&amp;dcy;&amp;iecy;&amp;ocy; &amp;lcy;&amp;iecy;&amp;scy;&amp;ncy;&amp;ycy;&amp;khcy; &amp;pcy;&amp;ocy;&amp;zhcy;&amp;acy;&amp;rcy;&amp;ocy;&amp;vcy; &amp;scy;&amp;kcy;&amp;acy;&amp;chcy;&amp;acy;&amp;tcy;&amp;softcy;"/>
          <p:cNvPicPr>
            <a:picLocks noGrp="1" noChangeAspect="1" noChangeArrowheads="1"/>
          </p:cNvPicPr>
          <p:nvPr>
            <p:ph type="pic" idx="4294967295"/>
          </p:nvPr>
        </p:nvPicPr>
        <p:blipFill>
          <a:blip r:embed="rId2"/>
          <a:srcRect l="6923" r="6923"/>
          <a:stretch>
            <a:fillRect/>
          </a:stretch>
        </p:blipFill>
        <p:spPr bwMode="auto">
          <a:xfrm>
            <a:off x="142843" y="1857364"/>
            <a:ext cx="8864775" cy="4643470"/>
          </a:xfrm>
          <a:prstGeom prst="rect">
            <a:avLst/>
          </a:prstGeom>
          <a:noFill/>
        </p:spPr>
      </p:pic>
    </p:spTree>
  </p:cSld>
  <p:clrMapOvr>
    <a:masterClrMapping/>
  </p:clrMapOvr>
  <p:transition advTm="9756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2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  <a:solidFill>
            <a:srgbClr val="E8D6D0"/>
          </a:solidFill>
        </p:spPr>
        <p:txBody>
          <a:bodyPr>
            <a:normAutofit fontScale="92500" lnSpcReduction="10000"/>
          </a:bodyPr>
          <a:lstStyle/>
          <a:p>
            <a:pPr algn="ctr"/>
            <a:endParaRPr lang="ru-RU" sz="2800" b="1" u="sng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/>
            <a:endParaRPr lang="ru-RU" sz="2800" b="1" u="sng" dirty="0" smtClean="0"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/>
            <a:r>
              <a:rPr lang="ru-RU" sz="2800" b="1" u="sng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Статья 8.32 ч.1 Кодекса РФ </a:t>
            </a:r>
          </a:p>
          <a:p>
            <a:pPr algn="ctr"/>
            <a:r>
              <a:rPr lang="ru-RU" sz="2400" b="1" u="sng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об административных правонарушениях –</a:t>
            </a:r>
          </a:p>
          <a:p>
            <a:pPr algn="ctr"/>
            <a:endParaRPr lang="ru-RU" sz="28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28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r>
              <a:rPr lang="ru-RU" sz="3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нарушение правил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пожарной безопасности в лесах –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влечёт наложение административного штрафа в размере:</a:t>
            </a:r>
          </a:p>
          <a:p>
            <a:pPr algn="ctr"/>
            <a:endParaRPr lang="ru-RU" sz="2400" b="1" i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	- </a:t>
            </a:r>
            <a:r>
              <a:rPr lang="ru-RU" sz="2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граждан 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 </a:t>
            </a:r>
            <a:r>
              <a:rPr lang="ru-RU" sz="3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1,5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тыс. руб. до </a:t>
            </a:r>
            <a:r>
              <a:rPr lang="ru-RU" sz="3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3,0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т. руб. , </a:t>
            </a:r>
          </a:p>
          <a:p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	- </a:t>
            </a:r>
            <a:r>
              <a:rPr lang="ru-RU" sz="2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должностных лиц 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 </a:t>
            </a:r>
            <a:r>
              <a:rPr lang="ru-RU" sz="3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10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тыс. руб. до </a:t>
            </a:r>
            <a:r>
              <a:rPr lang="ru-RU" sz="39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20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 т. руб.,</a:t>
            </a:r>
          </a:p>
          <a:p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	- </a:t>
            </a:r>
            <a:r>
              <a:rPr lang="ru-RU" sz="26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на юридических лиц 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– от </a:t>
            </a:r>
            <a:r>
              <a:rPr lang="ru-RU" sz="39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50 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тыс. руб. до </a:t>
            </a:r>
            <a:r>
              <a:rPr lang="ru-RU" sz="39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200 </a:t>
            </a:r>
            <a:r>
              <a:rPr lang="ru-RU" sz="2400" b="1" dirty="0" smtClean="0">
                <a:effectLst>
                  <a:outerShdw blurRad="50800" dist="50800" dir="5400000" algn="ctr" rotWithShape="0">
                    <a:schemeClr val="accent4">
                      <a:lumMod val="40000"/>
                      <a:lumOff val="60000"/>
                    </a:schemeClr>
                  </a:outerShdw>
                </a:effectLst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т. руб.</a:t>
            </a:r>
          </a:p>
          <a:p>
            <a:pPr algn="ctr"/>
            <a:endParaRPr lang="ru-RU" sz="1600" b="1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endParaRPr lang="ru-RU" sz="1600" b="1" dirty="0" smtClean="0">
              <a:latin typeface="Batang" pitchFamily="18" charset="-127"/>
              <a:ea typeface="Batang" pitchFamily="18" charset="-127"/>
            </a:endParaRPr>
          </a:p>
          <a:p>
            <a:endParaRPr lang="ru-RU" dirty="0"/>
          </a:p>
        </p:txBody>
      </p:sp>
    </p:spTree>
  </p:cSld>
  <p:clrMapOvr>
    <a:masterClrMapping/>
  </p:clrMapOvr>
  <p:transition advTm="16908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14290"/>
            <a:ext cx="8229600" cy="1538310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6600" i="1" dirty="0" smtClean="0"/>
              <a:t>ПОЖАР В ЛЕСУ</a:t>
            </a:r>
            <a:endParaRPr lang="ru-RU" sz="6600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14291"/>
            <a:ext cx="878687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endParaRPr lang="ru-RU" dirty="0" smtClean="0">
              <a:solidFill>
                <a:schemeClr val="bg1"/>
              </a:solidFill>
              <a:latin typeface="Arial Black" pitchFamily="34" charset="0"/>
            </a:endParaRPr>
          </a:p>
        </p:txBody>
      </p:sp>
      <p:pic>
        <p:nvPicPr>
          <p:cNvPr id="8" name="Picture 2" descr="&amp;Kcy;&amp;acy;&amp;kcy; &amp;tcy;&amp;ucy;&amp;shcy;&amp;acy;&amp;tcy; &amp;lcy;&amp;iecy;&amp;scy;&amp;ncy;&amp;ycy;&amp;iecy; &amp;pcy;&amp;ocy;&amp;zhcy;&amp;acy;&amp;rcy;&amp;ycy; (83 &amp;fcy;&amp;ocy;&amp;tcy;&amp;ocy;) - &amp;yucy;&amp;mcy;&amp;ocy;&amp;rcy;, &amp;acy;&amp;ncy;&amp;iecy;&amp;kcy;&amp;dcy;&amp;ocy;&amp;tcy;&amp;ycy;, &amp;fcy;&amp;ocy;&amp;tcy;&amp;ocy;&amp;gcy;&amp;rcy;&amp;acy;&amp;fcy;&amp;icy;&amp;icy;, &amp;icy;&amp;gcy;&amp;rcy;&amp;y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110" b="11110"/>
          <a:stretch>
            <a:fillRect/>
          </a:stretch>
        </p:blipFill>
        <p:spPr bwMode="auto">
          <a:xfrm>
            <a:off x="457200" y="1905000"/>
            <a:ext cx="8229600" cy="4738710"/>
          </a:xfrm>
          <a:prstGeom prst="rect">
            <a:avLst/>
          </a:prstGeom>
          <a:noFill/>
        </p:spPr>
      </p:pic>
    </p:spTree>
  </p:cSld>
  <p:clrMapOvr>
    <a:masterClrMapping/>
  </p:clrMapOvr>
  <p:transition advTm="11285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786874" cy="1032692"/>
          </a:xfrm>
        </p:spPr>
        <p:txBody>
          <a:bodyPr>
            <a:normAutofit/>
          </a:bodyPr>
          <a:lstStyle/>
          <a:p>
            <a:pPr algn="ctr"/>
            <a:endParaRPr lang="ru-RU" sz="2800" dirty="0"/>
          </a:p>
        </p:txBody>
      </p:sp>
      <p:pic>
        <p:nvPicPr>
          <p:cNvPr id="1026" name="Picture 2" descr="❶ &amp;Pcy;&amp;Ocy;&amp;CHcy;&amp;IEcy;&amp;Mcy;&amp;Ucy; &amp;pcy;&amp;rcy;&amp;ocy;&amp;icy;&amp;scy;&amp;khcy;&amp;ocy;&amp;dcy;&amp;yacy;&amp;tcy; &amp;lcy;&amp;iecy;&amp;scy;&amp;ncy;&amp;ycy;&amp;iecy; &amp;pcy;&amp;ocy;&amp;zhcy;&amp;acy;&amp;rcy;&amp;ycy; :: &amp;Kcy;&amp;ucy;&amp;lcy;&amp;softcy;&amp;tcy;&amp;ucy;&amp;rcy;&amp;acy; &amp;icy; &amp;ocy;&amp;bcy;&amp;shchcy;&amp;iecy;&amp;scy;&amp;tcy;&amp;vcy;&amp;ocy; :: &amp;Dcy;&amp;rcy;&amp;ucy;&amp;gcy;&amp;ocy;&amp;iecy; :: KakProsto.ru: &amp;kcy;&amp;acy;&amp;kcy; &amp;pcy;&amp;rcy;&amp;ocy;&amp;scy;&amp;tcy;&amp;ocy; &amp;scy;&amp;dcy;&amp;iecy;&amp;lcy;&amp;acy;&amp;tcy;&amp;softcy; &amp;vcy;&amp;scy;&amp;io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5406" b="15406"/>
          <a:stretch>
            <a:fillRect/>
          </a:stretch>
        </p:blipFill>
        <p:spPr bwMode="auto">
          <a:xfrm>
            <a:off x="142844" y="1905000"/>
            <a:ext cx="8858312" cy="473871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142852"/>
            <a:ext cx="8858312" cy="1714512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Лесные пожары </a:t>
            </a:r>
          </a:p>
          <a:p>
            <a:pPr algn="ctr"/>
            <a:r>
              <a:rPr lang="ru-RU" sz="3600" dirty="0" smtClean="0"/>
              <a:t>могут быть необычайно сильными, </a:t>
            </a:r>
            <a:br>
              <a:rPr lang="ru-RU" sz="3600" dirty="0" smtClean="0"/>
            </a:br>
            <a:r>
              <a:rPr lang="ru-RU" sz="3600" dirty="0" smtClean="0"/>
              <a:t>из-за сухой погоды</a:t>
            </a:r>
            <a:endParaRPr lang="ru-RU" sz="3600" dirty="0"/>
          </a:p>
        </p:txBody>
      </p:sp>
    </p:spTree>
  </p:cSld>
  <p:clrMapOvr>
    <a:masterClrMapping/>
  </p:clrMapOvr>
  <p:transition advTm="13103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Boston.com / Photo gallery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0726" b="10726"/>
          <a:stretch>
            <a:fillRect/>
          </a:stretch>
        </p:blipFill>
        <p:spPr bwMode="auto">
          <a:xfrm>
            <a:off x="0" y="214290"/>
            <a:ext cx="5429256" cy="4584723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4857760"/>
            <a:ext cx="8929718" cy="1857388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</a:t>
            </a:r>
            <a:r>
              <a:rPr lang="ru-RU" sz="4400" dirty="0" smtClean="0"/>
              <a:t>Последствия </a:t>
            </a:r>
          </a:p>
          <a:p>
            <a:r>
              <a:rPr lang="ru-RU" sz="4400" dirty="0" smtClean="0"/>
              <a:t>     лесных пожаров</a:t>
            </a:r>
            <a:endParaRPr lang="ru-RU" sz="4400" dirty="0"/>
          </a:p>
        </p:txBody>
      </p:sp>
      <p:pic>
        <p:nvPicPr>
          <p:cNvPr id="1028" name="Picture 4" descr="&amp;Mcy;&amp;acy;&amp;tcy;&amp;iecy;&amp;rcy;&amp;icy;&amp;acy;&amp;lcy;&amp;ycy; &amp;zcy;&amp;acy; 07.08.2010 &quot; &amp;Ncy;&amp;ocy;&amp;vcy;&amp;ocy;&amp;scy;&amp;tcy;&amp;ncy;&amp;ocy;&amp;jcy; &amp;pcy;&amp;ocy;&amp;rcy;&amp;tcy;&amp;acy;&amp;lcy; - WND.SU - &amp;mcy;&amp;icy;&amp;rcy;&amp;ocy;&amp;vcy;&amp;ycy;&amp;iecy; &amp;ncy;&amp;ocy;&amp;vcy;&amp;ocy;&amp;scy;&amp;tcy;&amp;icy;, &amp;ncy;&amp;ocy;&amp;vcy;&amp;ocy;&amp;scy;&amp;tcy;&amp;icy; &amp;Rcy;&amp;ocy;&amp;scy;&amp;scy;&amp;icy;&amp;icy; 24 &amp;chcy;&amp;acy;&amp;scy;&amp;acy; &amp;vcy; &amp;scy;&amp;ucy;&amp;tcy;&amp;kcy;&amp;icy;, &amp;ncy;&amp;ocy;&amp;vcy;&amp;ocy;&amp;scy;&amp;tcy;&amp;icy; &amp;dcy;&amp;ncy;&amp;yacy;, &amp;pcy;&amp;ocy;&amp;scy;&amp;lcy;&amp;iecy;&amp;dcy;&amp;ncy;&amp;icy;&amp;iecy; &amp;ncy;&amp;o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36193" y="214290"/>
            <a:ext cx="3907807" cy="6643710"/>
          </a:xfrm>
          <a:prstGeom prst="rect">
            <a:avLst/>
          </a:prstGeom>
          <a:noFill/>
        </p:spPr>
      </p:pic>
    </p:spTree>
  </p:cSld>
  <p:clrMapOvr>
    <a:masterClrMapping/>
  </p:clrMapOvr>
  <p:transition advTm="13477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&amp;Ocy;&amp;scy;&amp;ncy;&amp;ocy;&amp;vcy;&amp;ncy;&amp;ycy;&amp;mcy;&amp;icy; &amp;pcy;&amp;rcy;&amp;icy;&amp;chcy;&amp;icy;&amp;ncy;&amp;acy;&amp;mcy;&amp;icy; &amp;vcy;&amp;ocy;&amp;zcy;&amp;ncy;&amp;icy;&amp;kcy;&amp;ncy;&amp;ocy;&amp;vcy;&amp;iecy;&amp;ncy;&amp;icy;&amp;yacy; &amp;lcy;&amp;iecy;&amp;scy;&amp;ncy;&amp;ycy;&amp;khcy; &amp;pcy;&amp;ocy;&amp;zhcy;&amp;acy;&amp;rcy;&amp;ocy;&amp;vcy; &amp;yacy;&amp;vcy;&amp;lcy;&amp;yacy;&amp;yucy;&amp;tcy;&amp;scy;&amp;ya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7568" b="17568"/>
          <a:stretch>
            <a:fillRect/>
          </a:stretch>
        </p:blipFill>
        <p:spPr bwMode="auto">
          <a:xfrm>
            <a:off x="457200" y="285728"/>
            <a:ext cx="8229600" cy="6286544"/>
          </a:xfrm>
          <a:prstGeom prst="rect">
            <a:avLst/>
          </a:prstGeom>
          <a:noFill/>
        </p:spPr>
      </p:pic>
    </p:spTree>
  </p:cSld>
  <p:clrMapOvr>
    <a:masterClrMapping/>
  </p:clrMapOvr>
  <p:transition advTm="11262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7106" name="Picture 2" descr="&amp;Mcy;&amp;CHcy;&amp;Scy; &amp;ucy;&amp;zhcy;&amp;iecy; &amp;scy;&amp;iecy;&amp;jcy;&amp;chcy;&amp;acy;&amp;scy; &amp;pcy;&amp;rcy;&amp;icy;&amp;ncy;&amp;icy;&amp;mcy;&amp;acy;&amp;iecy;&amp;tcy; &amp;pcy;&amp;ocy;&amp;vcy;&amp;ycy;&amp;shcy;&amp;iecy;&amp;ncy;&amp;ncy;&amp;ycy;&amp;iecy; &amp;mcy;&amp;iecy;&amp;rcy;&amp;ycy; &amp;bcy;&amp;ocy;&amp;rcy;&amp;softcy;&amp;bcy;&amp;ycy; &amp;scy; &amp;lcy;&amp;iecy;&amp;scy;&amp;ncy;&amp;ycy;&amp;mcy;&amp;icy; &amp;pcy;&amp;ocy;&amp;zhcy;&amp;acy;&amp;rcy;&amp;acy;&amp;mcy;&amp;icy; &amp;Rcy;&amp;iecy;&amp;acy;&amp;lcy;&amp;softcy;&amp;ncy;&amp;acy;&amp;yacy; &amp;pcy;&amp;ocy;&amp;lcy;&amp;icy;&amp;tcy;&amp;icy;&amp;kcy;&amp;a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044" b="11044"/>
          <a:stretch>
            <a:fillRect/>
          </a:stretch>
        </p:blipFill>
        <p:spPr bwMode="auto">
          <a:xfrm>
            <a:off x="142844" y="142852"/>
            <a:ext cx="8858312" cy="6500858"/>
          </a:xfrm>
          <a:prstGeom prst="rect">
            <a:avLst/>
          </a:prstGeom>
          <a:noFill/>
        </p:spPr>
      </p:pic>
    </p:spTree>
  </p:cSld>
  <p:clrMapOvr>
    <a:masterClrMapping/>
  </p:clrMapOvr>
  <p:transition advTm="11937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214290"/>
            <a:ext cx="8501122" cy="1538310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СБЕРЕЖЁМ ЛЕС ДЛЯ ПОТОМКОВ</a:t>
            </a:r>
            <a:endParaRPr lang="ru-RU" sz="4000" dirty="0"/>
          </a:p>
        </p:txBody>
      </p:sp>
      <p:pic>
        <p:nvPicPr>
          <p:cNvPr id="5" name="Picture 2" descr="&amp;Vcy;&amp;scy;&amp;iecy; &amp;icy;&amp;zcy;&amp;dcy;&amp;acy;&amp;ncy;&amp;icy;&amp;yacy; - &amp;Pcy;&amp;ocy;&amp;rcy;&amp;tcy;&amp;acy;&amp;lcy; &amp;Scy;&amp;Mcy;&amp;Icy; &amp;Tcy;&amp;yucy;&amp;mcy;&amp;iecy;&amp;ncy;&amp;scy;&amp;kcy;&amp;ocy;&amp;jcy; &amp;ocy;&amp;bcy;&amp;lcy;&amp;acy;&amp;scy;&amp;tcy;&amp;icy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3902" b="20475"/>
          <a:stretch>
            <a:fillRect/>
          </a:stretch>
        </p:blipFill>
        <p:spPr bwMode="auto">
          <a:xfrm>
            <a:off x="285720" y="1905000"/>
            <a:ext cx="8501122" cy="4595834"/>
          </a:xfrm>
          <a:prstGeom prst="rect">
            <a:avLst/>
          </a:prstGeom>
          <a:noFill/>
        </p:spPr>
      </p:pic>
    </p:spTree>
  </p:cSld>
  <p:clrMapOvr>
    <a:masterClrMapping/>
  </p:clrMapOvr>
  <p:transition advTm="10589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138</TotalTime>
  <Words>46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Управление по делам  ГО и ЧС г. Десногорска  информирует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Статья 8.32 ч. 1 Кодекса РФ  об административных правонарушениях – нарушение правил пожарной безопасности в лесах- влечёт наложение административного штрафа на граждан в размере от 1,5 тыс. руб. до 3,0 тыс. руб. , на должностных лиц от 10 тыс. руб. до 20 тыс. руб., на юридических лиц – от 50 тыс. руб.  до 200 тыс.  руб.</dc:title>
  <dc:creator>УГОЧС</dc:creator>
  <cp:lastModifiedBy>Оперотдел_3</cp:lastModifiedBy>
  <cp:revision>18</cp:revision>
  <dcterms:created xsi:type="dcterms:W3CDTF">2015-04-15T10:22:51Z</dcterms:created>
  <dcterms:modified xsi:type="dcterms:W3CDTF">2015-04-17T05:27:14Z</dcterms:modified>
</cp:coreProperties>
</file>