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heme/theme11.xml" ContentType="application/vnd.openxmlformats-officedocument.theme+xml"/>
  <Override PartName="/ppt/tags/tag4.xml" ContentType="application/vnd.openxmlformats-officedocument.presentationml.tags+xml"/>
  <Override PartName="/ppt/theme/theme12.xml" ContentType="application/vnd.openxmlformats-officedocument.theme+xml"/>
  <Override PartName="/ppt/tags/tag5.xml" ContentType="application/vnd.openxmlformats-officedocument.presentationml.tags+xml"/>
  <Override PartName="/ppt/theme/theme13.xml" ContentType="application/vnd.openxmlformats-officedocument.theme+xml"/>
  <Override PartName="/ppt/tags/tag6.xml" ContentType="application/vnd.openxmlformats-officedocument.presentationml.tags+xml"/>
  <Override PartName="/ppt/theme/theme14.xml" ContentType="application/vnd.openxmlformats-officedocument.theme+xml"/>
  <Override PartName="/ppt/tags/tag7.xml" ContentType="application/vnd.openxmlformats-officedocument.presentationml.tags+xml"/>
  <Override PartName="/ppt/theme/theme15.xml" ContentType="application/vnd.openxmlformats-officedocument.theme+xml"/>
  <Override PartName="/ppt/tags/tag8.xml" ContentType="application/vnd.openxmlformats-officedocument.presentationml.tags+xml"/>
  <Override PartName="/ppt/theme/theme16.xml" ContentType="application/vnd.openxmlformats-officedocument.theme+xml"/>
  <Override PartName="/ppt/tags/tag9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2" r:id="rId8"/>
    <p:sldMasterId id="2147483824" r:id="rId9"/>
    <p:sldMasterId id="2147483827" r:id="rId10"/>
    <p:sldMasterId id="2147483829" r:id="rId11"/>
    <p:sldMasterId id="2147483831" r:id="rId12"/>
    <p:sldMasterId id="2147483833" r:id="rId13"/>
    <p:sldMasterId id="2147483835" r:id="rId14"/>
    <p:sldMasterId id="2147483838" r:id="rId15"/>
    <p:sldMasterId id="2147483840" r:id="rId16"/>
  </p:sldMasterIdLst>
  <p:notesMasterIdLst>
    <p:notesMasterId r:id="rId26"/>
  </p:notesMasterIdLst>
  <p:handoutMasterIdLst>
    <p:handoutMasterId r:id="rId27"/>
  </p:handoutMasterIdLst>
  <p:sldIdLst>
    <p:sldId id="264" r:id="rId17"/>
    <p:sldId id="293" r:id="rId18"/>
    <p:sldId id="305" r:id="rId19"/>
    <p:sldId id="295" r:id="rId20"/>
    <p:sldId id="296" r:id="rId21"/>
    <p:sldId id="298" r:id="rId22"/>
    <p:sldId id="303" r:id="rId23"/>
    <p:sldId id="302" r:id="rId24"/>
    <p:sldId id="277" r:id="rId25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442" userDrawn="1">
          <p15:clr>
            <a:srgbClr val="A4A3A4"/>
          </p15:clr>
        </p15:guide>
        <p15:guide id="6" orient="horz" pos="2982" userDrawn="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14" userDrawn="1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13" userDrawn="1">
          <p15:clr>
            <a:srgbClr val="A4A3A4"/>
          </p15:clr>
        </p15:guide>
        <p15:guide id="14" pos="726">
          <p15:clr>
            <a:srgbClr val="A4A3A4"/>
          </p15:clr>
        </p15:guide>
        <p15:guide id="15" pos="862" userDrawn="1">
          <p15:clr>
            <a:srgbClr val="A4A3A4"/>
          </p15:clr>
        </p15:guide>
        <p15:guide id="16" pos="1260">
          <p15:clr>
            <a:srgbClr val="A4A3A4"/>
          </p15:clr>
        </p15:guide>
        <p15:guide id="17" pos="1406" userDrawn="1">
          <p15:clr>
            <a:srgbClr val="A4A3A4"/>
          </p15:clr>
        </p15:guide>
        <p15:guide id="18" pos="1791" userDrawn="1">
          <p15:clr>
            <a:srgbClr val="A4A3A4"/>
          </p15:clr>
        </p15:guide>
        <p15:guide id="19" pos="2132" userDrawn="1">
          <p15:clr>
            <a:srgbClr val="A4A3A4"/>
          </p15:clr>
        </p15:guide>
        <p15:guide id="20" pos="2481">
          <p15:clr>
            <a:srgbClr val="A4A3A4"/>
          </p15:clr>
        </p15:guide>
        <p15:guide id="21" pos="2880" userDrawn="1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68" userDrawn="1">
          <p15:clr>
            <a:srgbClr val="A4A3A4"/>
          </p15:clr>
        </p15:guide>
        <p15:guide id="28" pos="4621">
          <p15:clr>
            <a:srgbClr val="A4A3A4"/>
          </p15:clr>
        </p15:guide>
        <p15:guide id="29" pos="5012" userDrawn="1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това Наталья Васильевна" initials="ТНВ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6419" autoAdjust="0"/>
  </p:normalViewPr>
  <p:slideViewPr>
    <p:cSldViewPr snapToGrid="0">
      <p:cViewPr>
        <p:scale>
          <a:sx n="120" d="100"/>
          <a:sy n="120" d="100"/>
        </p:scale>
        <p:origin x="-522" y="-144"/>
      </p:cViewPr>
      <p:guideLst>
        <p:guide orient="horz" pos="261"/>
        <p:guide orient="horz" pos="3028"/>
        <p:guide orient="horz" pos="442"/>
        <p:guide orient="horz" pos="2982"/>
        <p:guide orient="horz" pos="930"/>
        <p:guide orient="horz" pos="1337"/>
        <p:guide orient="horz" pos="2086"/>
        <p:guide orient="horz" pos="714"/>
        <p:guide orient="horz" pos="435"/>
        <p:guide orient="horz" pos="228"/>
        <p:guide pos="340"/>
        <p:guide pos="5511"/>
        <p:guide pos="2313"/>
        <p:guide pos="726"/>
        <p:guide pos="862"/>
        <p:guide pos="1260"/>
        <p:guide pos="1406"/>
        <p:guide pos="1791"/>
        <p:guide pos="2132"/>
        <p:guide pos="2481"/>
        <p:guide pos="2880"/>
        <p:guide pos="3029"/>
        <p:guide pos="3402"/>
        <p:guide pos="3552"/>
        <p:guide pos="3938"/>
        <p:guide pos="4086"/>
        <p:guide pos="4468"/>
        <p:guide pos="4621"/>
        <p:guide pos="5012"/>
        <p:guide pos="5157"/>
        <p:guide pos="5759"/>
        <p:guide pos="4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388F-29F7-4860-AADE-CD8D1989A5C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50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388F-29F7-4860-AADE-CD8D1989A5C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75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1953017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80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107766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161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664140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378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28500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0529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324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012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112455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9487746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1932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3883413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8926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4041178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8546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29030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86396038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26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32308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5104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45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l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003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796407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272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ags" Target="../tags/tag8.xml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ags" Target="../tags/tag9.xml"/><Relationship Id="rId1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9144000" cy="5152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" y="426580"/>
            <a:ext cx="2473911" cy="7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50" r:id="rId2"/>
    <p:sldLayoutId id="2147483851" r:id="rId3"/>
    <p:sldLayoutId id="2147483852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97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12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02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0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5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21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5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3820" y="372642"/>
            <a:ext cx="1065094" cy="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54" r:id="rId2"/>
    <p:sldLayoutId id="2147483855" r:id="rId3"/>
    <p:sldLayoutId id="2147483856" r:id="rId4"/>
    <p:sldLayoutId id="21474838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3820" y="372642"/>
            <a:ext cx="1065094" cy="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3820" y="372642"/>
            <a:ext cx="1065094" cy="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42" r:id="rId3"/>
    <p:sldLayoutId id="2147483843" r:id="rId4"/>
    <p:sldLayoutId id="2147483862" r:id="rId5"/>
    <p:sldLayoutId id="21474838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3820" y="372642"/>
            <a:ext cx="1065094" cy="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64" r:id="rId2"/>
    <p:sldLayoutId id="2147483865" r:id="rId3"/>
    <p:sldLayoutId id="2147483866" r:id="rId4"/>
    <p:sldLayoutId id="21474838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47" r:id="rId2"/>
    <p:sldLayoutId id="2147483848" r:id="rId3"/>
    <p:sldLayoutId id="2147483849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7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7" y="303932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83" y="750380"/>
            <a:ext cx="8738918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2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4756" y="4972979"/>
            <a:ext cx="1456636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1" dirty="0">
                <a:solidFill>
                  <a:srgbClr val="FFFFFF"/>
                </a:solidFill>
              </a:rPr>
              <a:t>www.rosenergoatom.ru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67"/>
            <a:ext cx="405082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7509284" y="4654482"/>
            <a:ext cx="1418003" cy="314708"/>
          </a:xfrm>
          <a:prstGeom prst="rect">
            <a:avLst/>
          </a:prstGeom>
          <a:noFill/>
        </p:spPr>
        <p:txBody>
          <a:bodyPr vert="horz" lIns="137278" tIns="68639" rIns="137278" bIns="68639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901">
                <a:solidFill>
                  <a:srgbClr val="0070C0"/>
                </a:solidFill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901" dirty="0">
              <a:solidFill>
                <a:srgbClr val="0070C0"/>
              </a:solidFill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27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802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None/>
        <a:defRPr sz="1351" kern="1200">
          <a:solidFill>
            <a:srgbClr val="616767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rgbClr val="616767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5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5978">
          <p15:clr>
            <a:srgbClr val="F26B43"/>
          </p15:clr>
        </p15:guide>
        <p15:guide id="4" pos="3120">
          <p15:clr>
            <a:srgbClr val="F26B43"/>
          </p15:clr>
        </p15:guide>
        <p15:guide id="5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1.sv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1" Type="http://schemas.openxmlformats.org/officeDocument/2006/relationships/image" Target="cid:B99EF94C-87CD-498F-BA9A-EB64E44EFC9F-L0-001" TargetMode="External"/><Relationship Id="rId10" Type="http://schemas.openxmlformats.org/officeDocument/2006/relationships/image" Target="../media/image11.jpe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cid:3D655490-8DA9-4C00-A694-0CA79979992A-L0-0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cid:CC830C70-2EDA-4F8D-9FA6-FDABB4EBF6CB-L0-001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3" Type="http://schemas.openxmlformats.org/officeDocument/2006/relationships/image" Target="../media/image21.svg"/><Relationship Id="rId12" Type="http://schemas.openxmlformats.org/officeDocument/2006/relationships/image" Target="cid:E3058932-B46B-4A3C-A967-882B9D4DF4D9-L0-001" TargetMode="External"/><Relationship Id="rId17" Type="http://schemas.openxmlformats.org/officeDocument/2006/relationships/image" Target="../media/image28.jpeg"/><Relationship Id="rId2" Type="http://schemas.openxmlformats.org/officeDocument/2006/relationships/image" Target="../media/image2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5.jpeg"/><Relationship Id="rId5" Type="http://schemas.openxmlformats.org/officeDocument/2006/relationships/image" Target="../media/image23.svg"/><Relationship Id="rId15" Type="http://schemas.openxmlformats.org/officeDocument/2006/relationships/image" Target="../media/image9.png"/><Relationship Id="rId10" Type="http://schemas.openxmlformats.org/officeDocument/2006/relationships/image" Target="../media/image28.svg"/><Relationship Id="rId4" Type="http://schemas.openxmlformats.org/officeDocument/2006/relationships/image" Target="../media/image24.png"/><Relationship Id="rId14" Type="http://schemas.openxmlformats.org/officeDocument/2006/relationships/image" Target="cid:A28FBCBA-B2C9-47CD-BD6E-4412F74D54E2-L0-0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ppt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50" y="2122488"/>
            <a:ext cx="8283576" cy="1189037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Международный конкурс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«Атомный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Пегасик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8004" r="12697" b="670"/>
          <a:stretch/>
        </p:blipFill>
        <p:spPr>
          <a:xfrm>
            <a:off x="3164682" y="89876"/>
            <a:ext cx="2157412" cy="1306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7" y="4138897"/>
            <a:ext cx="576660" cy="733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15" y="4171622"/>
            <a:ext cx="1262902" cy="450077"/>
          </a:xfrm>
          <a:prstGeom prst="rect">
            <a:avLst/>
          </a:prstGeom>
        </p:spPr>
      </p:pic>
      <p:pic>
        <p:nvPicPr>
          <p:cNvPr id="10" name="Picture 6" descr="Эмблема Литературного института им. Горьк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86" y="4016938"/>
            <a:ext cx="1027427" cy="6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482" y="4016937"/>
            <a:ext cx="560178" cy="699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452" y="1157288"/>
            <a:ext cx="1734436" cy="15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F61E533-B5ED-4AAC-BD84-DE023E0E2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8425" y="78752"/>
            <a:ext cx="7991475" cy="3683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2" dirty="0"/>
              <a:t>О конкурсе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B2BC044-55D1-4CF8-83EB-E3EAC0FC1F77}"/>
              </a:ext>
            </a:extLst>
          </p:cNvPr>
          <p:cNvSpPr/>
          <p:nvPr/>
        </p:nvSpPr>
        <p:spPr>
          <a:xfrm>
            <a:off x="527950" y="1088488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Конкурс посвящен </a:t>
            </a:r>
            <a:endParaRPr lang="ru-RU" dirty="0">
              <a:latin typeface="+mj-lt"/>
            </a:endParaRPr>
          </a:p>
        </p:txBody>
      </p:sp>
      <p:pic>
        <p:nvPicPr>
          <p:cNvPr id="25" name="Рисунок 24" descr="Звезда">
            <a:extLst>
              <a:ext uri="{FF2B5EF4-FFF2-40B4-BE49-F238E27FC236}">
                <a16:creationId xmlns="" xmlns:a16="http://schemas.microsoft.com/office/drawing/2014/main" id="{E7103271-1377-482A-80CA-6B679812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031" y="1553476"/>
            <a:ext cx="179719" cy="179719"/>
          </a:xfrm>
          <a:prstGeom prst="rect">
            <a:avLst/>
          </a:prstGeom>
        </p:spPr>
      </p:pic>
      <p:pic>
        <p:nvPicPr>
          <p:cNvPr id="26" name="Рисунок 25" descr="Звезда">
            <a:extLst>
              <a:ext uri="{FF2B5EF4-FFF2-40B4-BE49-F238E27FC236}">
                <a16:creationId xmlns="" xmlns:a16="http://schemas.microsoft.com/office/drawing/2014/main" id="{4E033706-61AD-4D05-B504-F70D77512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0031" y="1942769"/>
            <a:ext cx="179719" cy="1797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4" y="-13430"/>
            <a:ext cx="974725" cy="8609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9932" y="1440304"/>
            <a:ext cx="51996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+mj-lt"/>
                <a:ea typeface="Times New Roman" panose="02020603050405020304" pitchFamily="18" charset="0"/>
              </a:rPr>
              <a:t>200-летию со дня рождения Ф.М. Достоевского </a:t>
            </a:r>
            <a:endParaRPr lang="ru-RU" sz="15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931" y="3668042"/>
            <a:ext cx="42697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+mj-lt"/>
                <a:ea typeface="Times New Roman" panose="02020603050405020304" pitchFamily="18" charset="0"/>
              </a:rPr>
              <a:t>«МИР И ДОВЕРИЕ»</a:t>
            </a:r>
            <a:endParaRPr lang="ru-RU" sz="1500" dirty="0">
              <a:latin typeface="+mj-lt"/>
            </a:endParaRPr>
          </a:p>
        </p:txBody>
      </p:sp>
      <p:pic>
        <p:nvPicPr>
          <p:cNvPr id="21" name="Рисунок 20" descr="cid:B99EF94C-87CD-498F-BA9A-EB64E44EFC9F-L0-001"/>
          <p:cNvPicPr/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71" y="757402"/>
            <a:ext cx="2581275" cy="412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89377" y="2665194"/>
            <a:ext cx="357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КОНКУРС ПРОВОДИТСЯ </a:t>
            </a:r>
            <a:endParaRPr lang="ru-RU" b="1" cap="all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двум тематическим трекам</a:t>
            </a:r>
          </a:p>
        </p:txBody>
      </p:sp>
      <p:pic>
        <p:nvPicPr>
          <p:cNvPr id="22" name="Рисунок 21" descr="Звезда">
            <a:extLst>
              <a:ext uri="{FF2B5EF4-FFF2-40B4-BE49-F238E27FC236}">
                <a16:creationId xmlns="" xmlns:a16="http://schemas.microsoft.com/office/drawing/2014/main" id="{E7103271-1377-482A-80CA-6B679812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9021" y="3719155"/>
            <a:ext cx="179719" cy="179719"/>
          </a:xfrm>
          <a:prstGeom prst="rect">
            <a:avLst/>
          </a:prstGeom>
        </p:spPr>
      </p:pic>
      <p:pic>
        <p:nvPicPr>
          <p:cNvPr id="23" name="Рисунок 22" descr="Звезда">
            <a:extLst>
              <a:ext uri="{FF2B5EF4-FFF2-40B4-BE49-F238E27FC236}">
                <a16:creationId xmlns="" xmlns:a16="http://schemas.microsoft.com/office/drawing/2014/main" id="{E7103271-1377-482A-80CA-6B679812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9022" y="3329862"/>
            <a:ext cx="179719" cy="1797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19931" y="3298710"/>
            <a:ext cx="51996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+mj-lt"/>
                <a:ea typeface="Times New Roman" panose="02020603050405020304" pitchFamily="18" charset="0"/>
              </a:rPr>
              <a:t>«ЛЕТОПИСЕЦ»</a:t>
            </a:r>
            <a:endParaRPr lang="ru-RU" sz="1500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9930" y="1838286"/>
            <a:ext cx="4269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+mj-lt"/>
                <a:ea typeface="Times New Roman" panose="02020603050405020304" pitchFamily="18" charset="0"/>
              </a:rPr>
              <a:t>Международному году Мира и доверия, </a:t>
            </a:r>
            <a:endParaRPr lang="ru-RU" sz="15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ru-RU" sz="1500" dirty="0" smtClean="0">
                <a:latin typeface="+mj-lt"/>
                <a:ea typeface="Times New Roman" panose="02020603050405020304" pitchFamily="18" charset="0"/>
              </a:rPr>
              <a:t>объявленному </a:t>
            </a:r>
            <a:r>
              <a:rPr lang="ru-RU" sz="1500" dirty="0">
                <a:latin typeface="+mj-lt"/>
                <a:ea typeface="Times New Roman" panose="02020603050405020304" pitchFamily="18" charset="0"/>
              </a:rPr>
              <a:t>ООН</a:t>
            </a:r>
            <a:endParaRPr lang="ru-RU" sz="15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5907" y="625928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Старт конкурса – 1 января 2021 </a:t>
            </a:r>
            <a:r>
              <a:rPr lang="ru-RU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года</a:t>
            </a:r>
            <a:endParaRPr lang="ru-RU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9" name="Рисунок 28" descr="C:\Users\Наташа\Downloads\Павлова Алиса, 12 лет, Волгодонск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6" y="4108448"/>
            <a:ext cx="1820766" cy="95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Наташа\Downloads\Замышляева Таисия, 12 лет В партизанском отряде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30" y="4108447"/>
            <a:ext cx="1725870" cy="95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3" y="4064474"/>
            <a:ext cx="1366555" cy="9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4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F61E533-B5ED-4AAC-BD84-DE023E0E2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8425" y="78752"/>
            <a:ext cx="7991475" cy="3683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2" dirty="0"/>
              <a:t>О конкурсе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B2BC044-55D1-4CF8-83EB-E3EAC0FC1F77}"/>
              </a:ext>
            </a:extLst>
          </p:cNvPr>
          <p:cNvSpPr/>
          <p:nvPr/>
        </p:nvSpPr>
        <p:spPr>
          <a:xfrm>
            <a:off x="434630" y="2851870"/>
            <a:ext cx="5405236" cy="212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Премьерный показ </a:t>
            </a:r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спектакля по </a:t>
            </a:r>
            <a:r>
              <a:rPr lang="ru-RU" sz="1200" b="1" cap="all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мотивам произведений победителей Конкурса под руководством профессионального </a:t>
            </a:r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режиссера </a:t>
            </a:r>
            <a:r>
              <a:rPr lang="ru-RU" sz="1201" dirty="0">
                <a:solidFill>
                  <a:srgbClr val="0070BA"/>
                </a:solidFill>
                <a:latin typeface="+mj-lt"/>
              </a:rPr>
              <a:t>предусматривает: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трансляция спектакля на онлайн платформе </a:t>
            </a:r>
            <a:r>
              <a:rPr lang="ru-RU" sz="1201" dirty="0" err="1">
                <a:solidFill>
                  <a:srgbClr val="0070BA"/>
                </a:solidFill>
                <a:latin typeface="+mj-lt"/>
              </a:rPr>
              <a:t>YouTube</a:t>
            </a:r>
            <a:r>
              <a:rPr lang="ru-RU" sz="1201" dirty="0">
                <a:solidFill>
                  <a:srgbClr val="0070BA"/>
                </a:solidFill>
                <a:latin typeface="+mj-lt"/>
              </a:rPr>
              <a:t>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демонстрация видеофильма о «Литературной смене»;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вручение дипломов и памятных подарков победителям.</a:t>
            </a:r>
          </a:p>
          <a:p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показ </a:t>
            </a:r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спектакля также пройдет на сцене московского театра</a:t>
            </a:r>
            <a:endParaRPr lang="ru-RU" sz="1200" b="1" cap="all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b="1" cap="all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Итогом </a:t>
            </a:r>
            <a:r>
              <a:rPr lang="ru-RU" sz="1200" b="1" cap="all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конкурса станет издание книги с произведениями победителей </a:t>
            </a:r>
          </a:p>
          <a:p>
            <a:endParaRPr lang="ru-RU" sz="12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Предусмотрены </a:t>
            </a:r>
            <a:r>
              <a:rPr lang="ru-RU" sz="1200" b="1" dirty="0">
                <a:latin typeface="+mj-lt"/>
              </a:rPr>
              <a:t>гастроли спектакля по городам-участникам Конкурса.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331"/>
            <a:ext cx="974725" cy="8609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4784" y="688890"/>
            <a:ext cx="468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«Литературная смена» в Санкт-Петербурге</a:t>
            </a:r>
            <a:endParaRPr lang="ru-RU" sz="1200" b="1" cap="all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981" y="847051"/>
            <a:ext cx="49180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ea typeface="Times New Roman" panose="02020603050405020304" pitchFamily="18" charset="0"/>
              </a:rPr>
              <a:t>Для победителей конкурса состоятся: </a:t>
            </a:r>
            <a:endParaRPr lang="ru-RU" sz="1200" b="1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лекции по теме конкурса;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индивидуальные занятия писателей с юными авторами и подготовка их произведений к печати;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«Литературные вечера»;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пленэры для юных художников;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лекции для начинающих драматургов; 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мастер-классы по актерскому мастерству и сценической речи;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постановка спектакля;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культурная программа, включая экскурсии по г. Санкт-Петербургу и области.</a:t>
            </a:r>
          </a:p>
        </p:txBody>
      </p:sp>
      <p:pic>
        <p:nvPicPr>
          <p:cNvPr id="20" name="Рисунок 19" descr="cid:CC830C70-2EDA-4F8D-9FA6-FDABB4EBF6CB-L0-001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3662"/>
            <a:ext cx="1949610" cy="122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id:3D655490-8DA9-4C00-A694-0CA79979992A-L0-001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33" y="3900527"/>
            <a:ext cx="1577641" cy="107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2" y="3276649"/>
            <a:ext cx="1614848" cy="107551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2BC044-55D1-4CF8-83EB-E3EAC0FC1F77}"/>
              </a:ext>
            </a:extLst>
          </p:cNvPr>
          <p:cNvSpPr/>
          <p:nvPr/>
        </p:nvSpPr>
        <p:spPr>
          <a:xfrm>
            <a:off x="5567615" y="1522323"/>
            <a:ext cx="3536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Для всех участников конкурса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Лекции и мастер-классы членов Союза писателей России, преподавателей-филологов</a:t>
            </a:r>
          </a:p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- Онлайн-лекции по направлениям конкурса от издательства «Детская литература»</a:t>
            </a:r>
          </a:p>
          <a:p>
            <a:pPr marL="171450" indent="-171450">
              <a:buFontTx/>
              <a:buChar char="-"/>
            </a:pPr>
            <a:r>
              <a:rPr lang="ru-RU" sz="1201" dirty="0">
                <a:solidFill>
                  <a:srgbClr val="0070BA"/>
                </a:solidFill>
                <a:latin typeface="+mj-lt"/>
              </a:rPr>
              <a:t>Дипломы участников</a:t>
            </a:r>
          </a:p>
          <a:p>
            <a:r>
              <a:rPr lang="ru-RU" sz="1200" b="1" dirty="0" smtClean="0">
                <a:latin typeface="+mj-lt"/>
                <a:ea typeface="Times New Roman" panose="02020603050405020304" pitchFamily="18" charset="0"/>
              </a:rPr>
              <a:t>Предусмотрено награждение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школ, принявших активное участие в Конкурсе, книгами издательства «Детская литература»</a:t>
            </a:r>
          </a:p>
        </p:txBody>
      </p:sp>
    </p:spTree>
    <p:extLst>
      <p:ext uri="{BB962C8B-B14F-4D97-AF65-F5344CB8AC3E}">
        <p14:creationId xmlns:p14="http://schemas.microsoft.com/office/powerpoint/2010/main" val="954225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130"/>
            <a:ext cx="974725" cy="8609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9B652-E9BD-4463-9AB7-E3E55FD8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36" y="25126"/>
            <a:ext cx="8342434" cy="367431"/>
          </a:xfrm>
        </p:spPr>
        <p:txBody>
          <a:bodyPr>
            <a:noAutofit/>
          </a:bodyPr>
          <a:lstStyle/>
          <a:p>
            <a:r>
              <a:rPr lang="ru-RU" sz="2402" dirty="0" smtClean="0"/>
              <a:t>Номинации конкурса</a:t>
            </a:r>
            <a:endParaRPr lang="ru-RU" sz="2402" dirty="0"/>
          </a:p>
        </p:txBody>
      </p:sp>
      <p:pic>
        <p:nvPicPr>
          <p:cNvPr id="39" name="Рисунок 38" descr="Лента">
            <a:extLst>
              <a:ext uri="{FF2B5EF4-FFF2-40B4-BE49-F238E27FC236}">
                <a16:creationId xmlns="" xmlns:a16="http://schemas.microsoft.com/office/drawing/2014/main" id="{8D007593-29EF-4644-A3CC-02BCF675A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4728" y="969002"/>
            <a:ext cx="250096" cy="250096"/>
          </a:xfrm>
          <a:prstGeom prst="rect">
            <a:avLst/>
          </a:prstGeom>
        </p:spPr>
      </p:pic>
      <p:pic>
        <p:nvPicPr>
          <p:cNvPr id="40" name="Рисунок 39" descr="Лента">
            <a:extLst>
              <a:ext uri="{FF2B5EF4-FFF2-40B4-BE49-F238E27FC236}">
                <a16:creationId xmlns="" xmlns:a16="http://schemas.microsoft.com/office/drawing/2014/main" id="{C3623334-3407-484D-8457-DA17016FC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4728" y="1984205"/>
            <a:ext cx="250096" cy="239978"/>
          </a:xfrm>
          <a:prstGeom prst="rect">
            <a:avLst/>
          </a:prstGeom>
        </p:spPr>
      </p:pic>
      <p:pic>
        <p:nvPicPr>
          <p:cNvPr id="41" name="Рисунок 40" descr="Лента">
            <a:extLst>
              <a:ext uri="{FF2B5EF4-FFF2-40B4-BE49-F238E27FC236}">
                <a16:creationId xmlns="" xmlns:a16="http://schemas.microsoft.com/office/drawing/2014/main" id="{CCAC1994-701A-4C8A-9C73-9FC3CB02A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6089" y="2648148"/>
            <a:ext cx="273440" cy="273440"/>
          </a:xfrm>
          <a:prstGeom prst="rect">
            <a:avLst/>
          </a:prstGeom>
        </p:spPr>
      </p:pic>
      <p:pic>
        <p:nvPicPr>
          <p:cNvPr id="42" name="Рисунок 41" descr="Лента">
            <a:extLst>
              <a:ext uri="{FF2B5EF4-FFF2-40B4-BE49-F238E27FC236}">
                <a16:creationId xmlns="" xmlns:a16="http://schemas.microsoft.com/office/drawing/2014/main" id="{008562A6-F82E-480D-9D4F-6D948E599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606" y="3891428"/>
            <a:ext cx="250096" cy="2500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43F0990-56E1-4803-9D85-A8201055512D}"/>
              </a:ext>
            </a:extLst>
          </p:cNvPr>
          <p:cNvSpPr/>
          <p:nvPr/>
        </p:nvSpPr>
        <p:spPr>
          <a:xfrm>
            <a:off x="559529" y="2243530"/>
            <a:ext cx="3154920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«Лучшие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иллюстрации в треке «Летописец»</a:t>
            </a:r>
            <a:endParaRPr lang="ru-RU" sz="1201" dirty="0">
              <a:solidFill>
                <a:srgbClr val="0070BA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FDB7089-1FC5-43B8-9324-2F08CF4BF63F}"/>
              </a:ext>
            </a:extLst>
          </p:cNvPr>
          <p:cNvSpPr/>
          <p:nvPr/>
        </p:nvSpPr>
        <p:spPr>
          <a:xfrm>
            <a:off x="517820" y="1245355"/>
            <a:ext cx="3154920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«Лучший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рассказ в треке «Мир и доверие»</a:t>
            </a:r>
            <a:endParaRPr lang="ru-RU" sz="1201" dirty="0">
              <a:solidFill>
                <a:srgbClr val="0070BA"/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7C72588-B1E2-4520-AD25-F02D752D83C6}"/>
              </a:ext>
            </a:extLst>
          </p:cNvPr>
          <p:cNvSpPr/>
          <p:nvPr/>
        </p:nvSpPr>
        <p:spPr>
          <a:xfrm>
            <a:off x="549492" y="1916589"/>
            <a:ext cx="4259046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«Лучшее поэтическое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произведение в треке «Мир и доверие»</a:t>
            </a:r>
            <a:endParaRPr lang="ru-RU" sz="1201" dirty="0">
              <a:solidFill>
                <a:srgbClr val="0070BA"/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0D6F020-310C-4E0D-BF70-6DEA365BA3E4}"/>
              </a:ext>
            </a:extLst>
          </p:cNvPr>
          <p:cNvSpPr/>
          <p:nvPr/>
        </p:nvSpPr>
        <p:spPr>
          <a:xfrm>
            <a:off x="487362" y="4429858"/>
            <a:ext cx="4425939" cy="39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«Лучший учитель литературы и русского языка страны </a:t>
            </a:r>
            <a:r>
              <a:rPr lang="ru-RU" sz="1201" dirty="0" err="1">
                <a:solidFill>
                  <a:srgbClr val="0070BA"/>
                </a:solidFill>
                <a:latin typeface="+mj-lt"/>
              </a:rPr>
              <a:t>Росатом</a:t>
            </a:r>
            <a:r>
              <a:rPr lang="ru-RU" sz="1201" dirty="0">
                <a:solidFill>
                  <a:srgbClr val="0070BA"/>
                </a:solidFill>
                <a:latin typeface="+mj-lt"/>
              </a:rPr>
              <a:t>»</a:t>
            </a:r>
          </a:p>
          <a:p>
            <a:r>
              <a:rPr lang="ru-RU" sz="751" dirty="0">
                <a:solidFill>
                  <a:schemeClr val="tx2">
                    <a:lumMod val="75000"/>
                  </a:schemeClr>
                </a:solidFill>
              </a:rPr>
              <a:t>Победит тот учитель, чьи дети пришлют на конкурс самое большее число работ-победителей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C603695-5F4A-4C31-919E-D3D846E16609}"/>
              </a:ext>
            </a:extLst>
          </p:cNvPr>
          <p:cNvSpPr/>
          <p:nvPr/>
        </p:nvSpPr>
        <p:spPr>
          <a:xfrm>
            <a:off x="755001" y="3042603"/>
            <a:ext cx="3556913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6" b="1" cap="all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СПЕЦИАЛЬНые</a:t>
            </a:r>
            <a:r>
              <a:rPr lang="ru-RU" sz="1126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26" b="1" cap="all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НОМИНАЦИи</a:t>
            </a:r>
            <a:r>
              <a:rPr lang="ru-RU" sz="1126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35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Лента">
            <a:extLst>
              <a:ext uri="{FF2B5EF4-FFF2-40B4-BE49-F238E27FC236}">
                <a16:creationId xmlns="" xmlns:a16="http://schemas.microsoft.com/office/drawing/2014/main" id="{CCAC1994-701A-4C8A-9C73-9FC3CB02A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5849" y="3421027"/>
            <a:ext cx="243820" cy="24564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C603695-5F4A-4C31-919E-D3D846E16609}"/>
              </a:ext>
            </a:extLst>
          </p:cNvPr>
          <p:cNvSpPr/>
          <p:nvPr/>
        </p:nvSpPr>
        <p:spPr>
          <a:xfrm>
            <a:off x="755002" y="657246"/>
            <a:ext cx="3556913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6" b="1" cap="al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основные номинации</a:t>
            </a:r>
            <a:endParaRPr lang="ru-RU" sz="135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Лента">
            <a:extLst>
              <a:ext uri="{FF2B5EF4-FFF2-40B4-BE49-F238E27FC236}">
                <a16:creationId xmlns="" xmlns:a16="http://schemas.microsoft.com/office/drawing/2014/main" id="{C3623334-3407-484D-8457-DA17016FC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4728" y="1308761"/>
            <a:ext cx="250096" cy="23997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FDB7089-1FC5-43B8-9324-2F08CF4BF63F}"/>
              </a:ext>
            </a:extLst>
          </p:cNvPr>
          <p:cNvSpPr/>
          <p:nvPr/>
        </p:nvSpPr>
        <p:spPr>
          <a:xfrm>
            <a:off x="559529" y="958029"/>
            <a:ext cx="3154920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«Лучший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рассказ в треке «Летописец»</a:t>
            </a:r>
            <a:endParaRPr lang="ru-RU" sz="1201" dirty="0">
              <a:solidFill>
                <a:srgbClr val="0070BA"/>
              </a:solidFill>
              <a:latin typeface="+mj-lt"/>
            </a:endParaRPr>
          </a:p>
        </p:txBody>
      </p:sp>
      <p:pic>
        <p:nvPicPr>
          <p:cNvPr id="25" name="Рисунок 24" descr="Лента">
            <a:extLst>
              <a:ext uri="{FF2B5EF4-FFF2-40B4-BE49-F238E27FC236}">
                <a16:creationId xmlns="" xmlns:a16="http://schemas.microsoft.com/office/drawing/2014/main" id="{C3623334-3407-484D-8457-DA17016FC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0506" y="1632290"/>
            <a:ext cx="250096" cy="23997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7C72588-B1E2-4520-AD25-F02D752D83C6}"/>
              </a:ext>
            </a:extLst>
          </p:cNvPr>
          <p:cNvSpPr/>
          <p:nvPr/>
        </p:nvSpPr>
        <p:spPr>
          <a:xfrm>
            <a:off x="506317" y="1584053"/>
            <a:ext cx="4010023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«Лучшее поэтическое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произведение в треке «Летописец»»</a:t>
            </a:r>
            <a:endParaRPr lang="ru-RU" sz="1201" dirty="0">
              <a:solidFill>
                <a:srgbClr val="0070BA"/>
              </a:solidFill>
              <a:latin typeface="+mj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43F0990-56E1-4803-9D85-A8201055512D}"/>
              </a:ext>
            </a:extLst>
          </p:cNvPr>
          <p:cNvSpPr/>
          <p:nvPr/>
        </p:nvSpPr>
        <p:spPr>
          <a:xfrm>
            <a:off x="534823" y="2596190"/>
            <a:ext cx="3496487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«Лучшие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иллюстрации в треке «Мир и доверие»</a:t>
            </a:r>
            <a:endParaRPr lang="ru-RU" sz="1201" dirty="0">
              <a:solidFill>
                <a:srgbClr val="0070BA"/>
              </a:solidFill>
              <a:latin typeface="+mj-lt"/>
            </a:endParaRPr>
          </a:p>
        </p:txBody>
      </p:sp>
      <p:pic>
        <p:nvPicPr>
          <p:cNvPr id="28" name="Рисунок 27" descr="Лента">
            <a:extLst>
              <a:ext uri="{FF2B5EF4-FFF2-40B4-BE49-F238E27FC236}">
                <a16:creationId xmlns="" xmlns:a16="http://schemas.microsoft.com/office/drawing/2014/main" id="{CCAC1994-701A-4C8A-9C73-9FC3CB02A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6089" y="2313959"/>
            <a:ext cx="273440" cy="273440"/>
          </a:xfrm>
          <a:prstGeom prst="rect">
            <a:avLst/>
          </a:prstGeom>
        </p:spPr>
      </p:pic>
      <p:pic>
        <p:nvPicPr>
          <p:cNvPr id="29" name="Рисунок 28" descr="Лента">
            <a:extLst>
              <a:ext uri="{FF2B5EF4-FFF2-40B4-BE49-F238E27FC236}">
                <a16:creationId xmlns="" xmlns:a16="http://schemas.microsoft.com/office/drawing/2014/main" id="{CCAC1994-701A-4C8A-9C73-9FC3CB02A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4728" y="4455931"/>
            <a:ext cx="243820" cy="2456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9529" y="3353907"/>
            <a:ext cx="4572000" cy="508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«Лучший 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актер страны </a:t>
            </a:r>
            <a:r>
              <a:rPr lang="ru-RU" sz="1201" dirty="0" err="1">
                <a:solidFill>
                  <a:srgbClr val="0070BA"/>
                </a:solidFill>
                <a:latin typeface="+mj-lt"/>
              </a:rPr>
              <a:t>Росатом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»</a:t>
            </a:r>
          </a:p>
          <a:p>
            <a:r>
              <a:rPr lang="ru-RU" sz="751" dirty="0">
                <a:solidFill>
                  <a:schemeClr val="tx2">
                    <a:lumMod val="75000"/>
                  </a:schemeClr>
                </a:solidFill>
              </a:rPr>
              <a:t>Для участия в номинации участникам конкурса необходимо записать краткое видео (до 5-ти минут) с прочтением отрывка из произведения Ф.М. Достоевского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0602" y="3834561"/>
            <a:ext cx="4572000" cy="623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1" dirty="0">
                <a:solidFill>
                  <a:srgbClr val="0070BA"/>
                </a:solidFill>
                <a:latin typeface="+mj-lt"/>
              </a:rPr>
              <a:t>«Лучший </a:t>
            </a:r>
            <a:r>
              <a:rPr lang="ru-RU" sz="1201" dirty="0" err="1" smtClean="0">
                <a:solidFill>
                  <a:srgbClr val="0070BA"/>
                </a:solidFill>
                <a:latin typeface="+mj-lt"/>
              </a:rPr>
              <a:t>блогер</a:t>
            </a:r>
            <a:r>
              <a:rPr lang="ru-RU" sz="1201" dirty="0" smtClean="0">
                <a:solidFill>
                  <a:srgbClr val="0070BA"/>
                </a:solidFill>
                <a:latin typeface="+mj-lt"/>
              </a:rPr>
              <a:t>»</a:t>
            </a:r>
          </a:p>
          <a:p>
            <a:r>
              <a:rPr lang="ru-RU" sz="751" dirty="0" smtClean="0">
                <a:solidFill>
                  <a:schemeClr val="tx2">
                    <a:lumMod val="75000"/>
                  </a:schemeClr>
                </a:solidFill>
              </a:rPr>
              <a:t>Номинация от </a:t>
            </a:r>
            <a:r>
              <a:rPr lang="ru-RU" sz="751" dirty="0" err="1" smtClean="0">
                <a:solidFill>
                  <a:schemeClr val="tx2">
                    <a:lumMod val="75000"/>
                  </a:schemeClr>
                </a:solidFill>
              </a:rPr>
              <a:t>Издательста</a:t>
            </a:r>
            <a:r>
              <a:rPr lang="ru-RU" sz="751" dirty="0" smtClean="0">
                <a:solidFill>
                  <a:schemeClr val="tx2">
                    <a:lumMod val="75000"/>
                  </a:schemeClr>
                </a:solidFill>
              </a:rPr>
              <a:t> «Детская литература» для </a:t>
            </a:r>
            <a:r>
              <a:rPr lang="ru-RU" sz="751" dirty="0">
                <a:solidFill>
                  <a:schemeClr val="tx2">
                    <a:lumMod val="75000"/>
                  </a:schemeClr>
                </a:solidFill>
              </a:rPr>
              <a:t>разработчика, который сделает блог по произведениям Достоевского и получит максимальное количество </a:t>
            </a:r>
            <a:r>
              <a:rPr lang="ru-RU" sz="751" dirty="0" smtClean="0">
                <a:solidFill>
                  <a:schemeClr val="tx2">
                    <a:lumMod val="75000"/>
                  </a:schemeClr>
                </a:solidFill>
              </a:rPr>
              <a:t>просмотров. </a:t>
            </a:r>
            <a:r>
              <a:rPr lang="ru-RU" sz="751" dirty="0">
                <a:solidFill>
                  <a:schemeClr val="tx2">
                    <a:lumMod val="75000"/>
                  </a:schemeClr>
                </a:solidFill>
              </a:rPr>
              <a:t>Для участия в номинации участникам необходимо приложить к конкурсной заявке ссылку на свой блог в </a:t>
            </a:r>
            <a:r>
              <a:rPr lang="ru-RU" sz="751" dirty="0" err="1">
                <a:solidFill>
                  <a:schemeClr val="tx2">
                    <a:lumMod val="75000"/>
                  </a:schemeClr>
                </a:solidFill>
              </a:rPr>
              <a:t>соцсетях</a:t>
            </a:r>
            <a:endParaRPr lang="ru-RU" sz="75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Рисунок 30" descr="C:\Users\Наташа\Downloads\ПРИЛОЖЕНИЕ 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b="3382"/>
          <a:stretch/>
        </p:blipFill>
        <p:spPr bwMode="auto">
          <a:xfrm>
            <a:off x="4969240" y="1153660"/>
            <a:ext cx="2173955" cy="298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r="15799" b="11282"/>
          <a:stretch>
            <a:fillRect/>
          </a:stretch>
        </p:blipFill>
        <p:spPr bwMode="auto">
          <a:xfrm>
            <a:off x="7244011" y="1133475"/>
            <a:ext cx="1899989" cy="301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47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4" grpId="0"/>
      <p:bldP spid="21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9B652-E9BD-4463-9AB7-E3E55FD8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84883"/>
            <a:ext cx="7515258" cy="367431"/>
          </a:xfrm>
        </p:spPr>
        <p:txBody>
          <a:bodyPr>
            <a:noAutofit/>
          </a:bodyPr>
          <a:lstStyle/>
          <a:p>
            <a:r>
              <a:rPr lang="ru-RU" sz="2402" dirty="0"/>
              <a:t>Темы для творчества в номинациях</a:t>
            </a:r>
          </a:p>
        </p:txBody>
      </p:sp>
      <p:pic>
        <p:nvPicPr>
          <p:cNvPr id="27" name="Рисунок 26" descr="Кубок">
            <a:extLst>
              <a:ext uri="{FF2B5EF4-FFF2-40B4-BE49-F238E27FC236}">
                <a16:creationId xmlns="" xmlns:a16="http://schemas.microsoft.com/office/drawing/2014/main" id="{EBB7AD25-5A2A-4B7E-813F-470E93A11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0" y="1336451"/>
            <a:ext cx="193049" cy="193049"/>
          </a:xfrm>
          <a:prstGeom prst="rect">
            <a:avLst/>
          </a:prstGeom>
        </p:spPr>
      </p:pic>
      <p:pic>
        <p:nvPicPr>
          <p:cNvPr id="28" name="Рисунок 27" descr="Кубок">
            <a:extLst>
              <a:ext uri="{FF2B5EF4-FFF2-40B4-BE49-F238E27FC236}">
                <a16:creationId xmlns="" xmlns:a16="http://schemas.microsoft.com/office/drawing/2014/main" id="{E2FCD69B-AE67-4377-ABB9-5DBD3F70C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1104" y="1746168"/>
            <a:ext cx="193049" cy="173736"/>
          </a:xfrm>
          <a:prstGeom prst="rect">
            <a:avLst/>
          </a:prstGeom>
        </p:spPr>
      </p:pic>
      <p:pic>
        <p:nvPicPr>
          <p:cNvPr id="29" name="Рисунок 28" descr="Кубок">
            <a:extLst>
              <a:ext uri="{FF2B5EF4-FFF2-40B4-BE49-F238E27FC236}">
                <a16:creationId xmlns="" xmlns:a16="http://schemas.microsoft.com/office/drawing/2014/main" id="{9B68D738-63AA-4031-837D-4E7FD13F8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8632" y="2167889"/>
            <a:ext cx="193049" cy="193049"/>
          </a:xfrm>
          <a:prstGeom prst="rect">
            <a:avLst/>
          </a:prstGeom>
        </p:spPr>
      </p:pic>
      <p:pic>
        <p:nvPicPr>
          <p:cNvPr id="30" name="Рисунок 29" descr="Кубок">
            <a:extLst>
              <a:ext uri="{FF2B5EF4-FFF2-40B4-BE49-F238E27FC236}">
                <a16:creationId xmlns="" xmlns:a16="http://schemas.microsoft.com/office/drawing/2014/main" id="{9978E862-DA47-4F15-AA27-E622A9018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2000" y="2541968"/>
            <a:ext cx="193049" cy="193049"/>
          </a:xfrm>
          <a:prstGeom prst="rect">
            <a:avLst/>
          </a:prstGeom>
        </p:spPr>
      </p:pic>
      <p:pic>
        <p:nvPicPr>
          <p:cNvPr id="32" name="Рисунок 31" descr="Кубок">
            <a:extLst>
              <a:ext uri="{FF2B5EF4-FFF2-40B4-BE49-F238E27FC236}">
                <a16:creationId xmlns="" xmlns:a16="http://schemas.microsoft.com/office/drawing/2014/main" id="{04E608A4-E178-4B82-8FD4-152E9F1C0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750" y="1325446"/>
            <a:ext cx="193049" cy="193049"/>
          </a:xfrm>
          <a:prstGeom prst="rect">
            <a:avLst/>
          </a:prstGeom>
        </p:spPr>
      </p:pic>
      <p:pic>
        <p:nvPicPr>
          <p:cNvPr id="33" name="Рисунок 32" descr="Кубок">
            <a:extLst>
              <a:ext uri="{FF2B5EF4-FFF2-40B4-BE49-F238E27FC236}">
                <a16:creationId xmlns="" xmlns:a16="http://schemas.microsoft.com/office/drawing/2014/main" id="{F084238C-91F4-4002-B17F-AD84F7C26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746" y="2337834"/>
            <a:ext cx="193049" cy="193049"/>
          </a:xfrm>
          <a:prstGeom prst="rect">
            <a:avLst/>
          </a:prstGeom>
        </p:spPr>
      </p:pic>
      <p:pic>
        <p:nvPicPr>
          <p:cNvPr id="34" name="Рисунок 33" descr="Кубок">
            <a:extLst>
              <a:ext uri="{FF2B5EF4-FFF2-40B4-BE49-F238E27FC236}">
                <a16:creationId xmlns="" xmlns:a16="http://schemas.microsoft.com/office/drawing/2014/main" id="{D438F6E7-F1CE-4664-991E-E12960F4C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747" y="2769939"/>
            <a:ext cx="193049" cy="193049"/>
          </a:xfrm>
          <a:prstGeom prst="rect">
            <a:avLst/>
          </a:prstGeom>
        </p:spPr>
      </p:pic>
      <p:pic>
        <p:nvPicPr>
          <p:cNvPr id="35" name="Рисунок 34" descr="Кубок">
            <a:extLst>
              <a:ext uri="{FF2B5EF4-FFF2-40B4-BE49-F238E27FC236}">
                <a16:creationId xmlns="" xmlns:a16="http://schemas.microsoft.com/office/drawing/2014/main" id="{83D92241-5A82-4E03-8F64-7E6262BC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745" y="1736511"/>
            <a:ext cx="193049" cy="193049"/>
          </a:xfrm>
          <a:prstGeom prst="rect">
            <a:avLst/>
          </a:prstGeom>
        </p:spPr>
      </p:pic>
      <p:pic>
        <p:nvPicPr>
          <p:cNvPr id="38" name="Рисунок 37" descr="Кубок">
            <a:extLst>
              <a:ext uri="{FF2B5EF4-FFF2-40B4-BE49-F238E27FC236}">
                <a16:creationId xmlns="" xmlns:a16="http://schemas.microsoft.com/office/drawing/2014/main" id="{7A290C85-3723-4786-8576-EB641625A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77840" y="3012571"/>
            <a:ext cx="193049" cy="193049"/>
          </a:xfrm>
          <a:prstGeom prst="rect">
            <a:avLst/>
          </a:prstGeom>
        </p:spPr>
      </p:pic>
      <p:pic>
        <p:nvPicPr>
          <p:cNvPr id="40" name="Рисунок 39" descr="Кубок">
            <a:extLst>
              <a:ext uri="{FF2B5EF4-FFF2-40B4-BE49-F238E27FC236}">
                <a16:creationId xmlns="" xmlns:a16="http://schemas.microsoft.com/office/drawing/2014/main" id="{FD669EFE-8EB0-4A6D-863D-38D577B4C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7840" y="3402975"/>
            <a:ext cx="193049" cy="193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342" y="1265382"/>
            <a:ext cx="3072070" cy="175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1" dirty="0">
                <a:solidFill>
                  <a:srgbClr val="002060"/>
                </a:solidFill>
              </a:rPr>
              <a:t>- «Жизнь задыхается без цели»</a:t>
            </a:r>
          </a:p>
          <a:p>
            <a:endParaRPr lang="ru-RU" sz="1351" dirty="0">
              <a:solidFill>
                <a:srgbClr val="002060"/>
              </a:solidFill>
            </a:endParaRPr>
          </a:p>
          <a:p>
            <a:r>
              <a:rPr lang="ru-RU" sz="1351" dirty="0">
                <a:solidFill>
                  <a:srgbClr val="002060"/>
                </a:solidFill>
              </a:rPr>
              <a:t>- «Удивительно, что может сделать один луч солнца с душой человека</a:t>
            </a:r>
            <a:r>
              <a:rPr lang="ru-RU" sz="1351" dirty="0" smtClean="0">
                <a:solidFill>
                  <a:srgbClr val="002060"/>
                </a:solidFill>
              </a:rPr>
              <a:t>!»</a:t>
            </a:r>
            <a:endParaRPr lang="ru-RU" sz="1351" dirty="0">
              <a:solidFill>
                <a:srgbClr val="002060"/>
              </a:solidFill>
            </a:endParaRPr>
          </a:p>
          <a:p>
            <a:endParaRPr lang="ru-RU" sz="1351" dirty="0">
              <a:solidFill>
                <a:srgbClr val="002060"/>
              </a:solidFill>
            </a:endParaRPr>
          </a:p>
          <a:p>
            <a:r>
              <a:rPr lang="ru-RU" sz="1351" dirty="0">
                <a:solidFill>
                  <a:srgbClr val="002060"/>
                </a:solidFill>
              </a:rPr>
              <a:t>- «Мир спасет красота»</a:t>
            </a:r>
          </a:p>
          <a:p>
            <a:endParaRPr lang="ru-RU" sz="1351" dirty="0">
              <a:solidFill>
                <a:srgbClr val="002060"/>
              </a:solidFill>
            </a:endParaRPr>
          </a:p>
          <a:p>
            <a:r>
              <a:rPr lang="ru-RU" sz="1351" dirty="0">
                <a:solidFill>
                  <a:srgbClr val="002060"/>
                </a:solidFill>
              </a:rPr>
              <a:t>- «Душа исцеляется рядом с детьми</a:t>
            </a:r>
            <a:r>
              <a:rPr lang="ru-RU" sz="1351" dirty="0" smtClean="0">
                <a:solidFill>
                  <a:srgbClr val="002060"/>
                </a:solidFill>
              </a:rPr>
              <a:t>»</a:t>
            </a:r>
            <a:endParaRPr lang="ru-RU" sz="135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9997" y="1263902"/>
            <a:ext cx="3603175" cy="237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>
              <a:buFontTx/>
              <a:buChar char="-"/>
            </a:pPr>
            <a:r>
              <a:rPr lang="ru-RU" sz="1351" dirty="0">
                <a:solidFill>
                  <a:srgbClr val="002060"/>
                </a:solidFill>
              </a:rPr>
              <a:t>«Колыбельная о мире»</a:t>
            </a:r>
            <a:endParaRPr lang="ru-RU" sz="1351" dirty="0" smtClean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r>
              <a:rPr lang="ru-RU" sz="1351" dirty="0">
                <a:solidFill>
                  <a:srgbClr val="002060"/>
                </a:solidFill>
              </a:rPr>
              <a:t>«Атомные истории</a:t>
            </a:r>
            <a:r>
              <a:rPr lang="ru-RU" sz="1351" dirty="0" smtClean="0">
                <a:solidFill>
                  <a:srgbClr val="002060"/>
                </a:solidFill>
              </a:rPr>
              <a:t>»</a:t>
            </a: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r>
              <a:rPr lang="ru-RU" sz="1351" dirty="0" smtClean="0">
                <a:solidFill>
                  <a:srgbClr val="002060"/>
                </a:solidFill>
              </a:rPr>
              <a:t>«Атомные цитаты»</a:t>
            </a:r>
          </a:p>
          <a:p>
            <a:pPr marL="214513" indent="-214513">
              <a:buFontTx/>
              <a:buChar char="-"/>
            </a:pP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r>
              <a:rPr lang="ru-RU" sz="1351" dirty="0">
                <a:solidFill>
                  <a:srgbClr val="002060"/>
                </a:solidFill>
              </a:rPr>
              <a:t>«Сказки о мирном атоме»</a:t>
            </a:r>
          </a:p>
          <a:p>
            <a:pPr marL="214513" indent="-214513">
              <a:buFontTx/>
              <a:buChar char="-"/>
            </a:pP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r>
              <a:rPr lang="ru-RU" sz="1351" dirty="0">
                <a:solidFill>
                  <a:srgbClr val="002060"/>
                </a:solidFill>
              </a:rPr>
              <a:t>«Отчего бы нам не жить в мире</a:t>
            </a:r>
            <a:r>
              <a:rPr lang="ru-RU" sz="1351" dirty="0" smtClean="0">
                <a:solidFill>
                  <a:srgbClr val="002060"/>
                </a:solidFill>
              </a:rPr>
              <a:t>?»</a:t>
            </a: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endParaRPr lang="ru-RU" sz="1351" dirty="0">
              <a:solidFill>
                <a:srgbClr val="002060"/>
              </a:solidFill>
            </a:endParaRPr>
          </a:p>
          <a:p>
            <a:pPr marL="214513" indent="-214513">
              <a:buFontTx/>
              <a:buChar char="-"/>
            </a:pPr>
            <a:r>
              <a:rPr lang="ru-RU" sz="1351" dirty="0">
                <a:solidFill>
                  <a:srgbClr val="002060"/>
                </a:solidFill>
              </a:rPr>
              <a:t> «Все к лучшему в этом лучшем из миров»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C603695-5F4A-4C31-919E-D3D846E16609}"/>
              </a:ext>
            </a:extLst>
          </p:cNvPr>
          <p:cNvSpPr/>
          <p:nvPr/>
        </p:nvSpPr>
        <p:spPr>
          <a:xfrm>
            <a:off x="696920" y="934156"/>
            <a:ext cx="3556913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chemeClr val="accent6">
                    <a:lumMod val="75000"/>
                  </a:schemeClr>
                </a:solidFill>
              </a:rPr>
              <a:t>Темы для творчества в треке </a:t>
            </a:r>
            <a:r>
              <a:rPr lang="ru-RU" sz="1201" dirty="0" smtClean="0">
                <a:solidFill>
                  <a:schemeClr val="accent6">
                    <a:lumMod val="75000"/>
                  </a:schemeClr>
                </a:solidFill>
              </a:rPr>
              <a:t>«Летописец»: </a:t>
            </a:r>
            <a:endParaRPr lang="ru-RU" sz="120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C603695-5F4A-4C31-919E-D3D846E16609}"/>
              </a:ext>
            </a:extLst>
          </p:cNvPr>
          <p:cNvSpPr/>
          <p:nvPr/>
        </p:nvSpPr>
        <p:spPr>
          <a:xfrm>
            <a:off x="4761681" y="922061"/>
            <a:ext cx="3346080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1" dirty="0">
                <a:solidFill>
                  <a:schemeClr val="accent6">
                    <a:lumMod val="75000"/>
                  </a:schemeClr>
                </a:solidFill>
              </a:rPr>
              <a:t>Темы для творчества в треке «</a:t>
            </a:r>
            <a:r>
              <a:rPr lang="ru-RU" sz="1201" dirty="0" smtClean="0">
                <a:solidFill>
                  <a:schemeClr val="accent6">
                    <a:lumMod val="75000"/>
                  </a:schemeClr>
                </a:solidFill>
              </a:rPr>
              <a:t>Мир и доверие»: </a:t>
            </a:r>
            <a:endParaRPr lang="ru-RU" sz="120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Рисунок 25" descr="cid:E3058932-B46B-4A3C-A967-882B9D4DF4D9-L0-001"/>
          <p:cNvPicPr/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78" y="3840074"/>
            <a:ext cx="1759937" cy="119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id:A28FBCBA-B2C9-47CD-BD6E-4412F74D54E2-L0-001"/>
          <p:cNvPicPr/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34" y="3840073"/>
            <a:ext cx="1760170" cy="119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4550"/>
            <a:ext cx="974725" cy="860951"/>
          </a:xfrm>
          <a:prstGeom prst="rect">
            <a:avLst/>
          </a:prstGeom>
        </p:spPr>
      </p:pic>
      <p:pic>
        <p:nvPicPr>
          <p:cNvPr id="37" name="93946B4F-9258-4E66-AAE9-C9BA6426F793" descr="93946B4F-9258-4E66-AAE9-C9BA6426F79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40073"/>
            <a:ext cx="1790595" cy="119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4" y="3840073"/>
            <a:ext cx="1684253" cy="11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51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9B652-E9BD-4463-9AB7-E3E55FD8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40023"/>
            <a:ext cx="7607546" cy="367431"/>
          </a:xfrm>
        </p:spPr>
        <p:txBody>
          <a:bodyPr>
            <a:noAutofit/>
          </a:bodyPr>
          <a:lstStyle/>
          <a:p>
            <a:r>
              <a:rPr lang="ru-RU" sz="2402" dirty="0" smtClean="0"/>
              <a:t>Условия участия</a:t>
            </a:r>
            <a:endParaRPr lang="ru-RU" sz="2402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7D3130-685C-4B27-B15F-62C76C4F5C36}"/>
              </a:ext>
            </a:extLst>
          </p:cNvPr>
          <p:cNvSpPr/>
          <p:nvPr/>
        </p:nvSpPr>
        <p:spPr>
          <a:xfrm>
            <a:off x="62560" y="781900"/>
            <a:ext cx="674240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УЧАСТНИКИ ПРОЕКТА </a:t>
            </a:r>
            <a:r>
              <a:rPr lang="ru-RU" sz="1250" dirty="0">
                <a:solidFill>
                  <a:schemeClr val="accent6"/>
                </a:solidFill>
                <a:latin typeface="+mj-lt"/>
              </a:rPr>
              <a:t>–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 дети, проживающие в муниципальных образованиях присутствия действующих и строящихся АЭС России и в зарубежных городах-побратимах из Венгрии и Беларуси, а также в г. Москве (для центрального аппарата Концерна «Росэнергоатом»);</a:t>
            </a:r>
          </a:p>
          <a:p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ВОЗРАСТ УЧАСТНИКОВ –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от 11 до 17 лет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ТРЕБОВАНИЯ К РАБОТАМ:</a:t>
            </a:r>
          </a:p>
          <a:p>
            <a:pPr marL="285750" indent="-285750">
              <a:buFontTx/>
              <a:buChar char="-"/>
            </a:pPr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В номинациях «Лучший </a:t>
            </a:r>
            <a:r>
              <a:rPr lang="ru-RU" sz="1250" dirty="0">
                <a:solidFill>
                  <a:schemeClr val="accent6"/>
                </a:solidFill>
                <a:latin typeface="+mj-lt"/>
              </a:rPr>
              <a:t>рассказ…»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работы объемом не более 10 страниц формата А4, напечатанные шрифтом </a:t>
            </a: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Сourier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, размер кегля – 12, формат – </a:t>
            </a: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doc</a:t>
            </a:r>
            <a:endParaRPr lang="ru-RU" sz="125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В номинациях «Лучшее поэтические </a:t>
            </a:r>
            <a:r>
              <a:rPr lang="ru-RU" sz="1250" dirty="0">
                <a:solidFill>
                  <a:schemeClr val="accent6"/>
                </a:solidFill>
                <a:latin typeface="+mj-lt"/>
              </a:rPr>
              <a:t>произведение…»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работы объемом не более 2 страниц формата А4, напечатанные шрифтом </a:t>
            </a: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Сourier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, размер кегля – 12, формат – </a:t>
            </a: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doc</a:t>
            </a:r>
            <a:endParaRPr lang="ru-RU" sz="125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В номинациях «Лучшая </a:t>
            </a:r>
            <a:r>
              <a:rPr lang="ru-RU" sz="1250" dirty="0">
                <a:solidFill>
                  <a:schemeClr val="accent6"/>
                </a:solidFill>
                <a:latin typeface="+mj-lt"/>
              </a:rPr>
              <a:t>иллюстрация…»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цветные рисованные иллюстрации размером А4. Работы необходимо отсканировать в формате JPG (разрешение – 300 точек на дюйм)</a:t>
            </a:r>
          </a:p>
          <a:p>
            <a:r>
              <a:rPr lang="ru-RU" sz="1250" dirty="0" smtClean="0">
                <a:solidFill>
                  <a:schemeClr val="accent6"/>
                </a:solidFill>
                <a:latin typeface="+mj-lt"/>
              </a:rPr>
              <a:t>К ЗАЯВКЕ ОБЯЗАТЕЛЬНО ПРИЛОЖИТЬ:</a:t>
            </a:r>
          </a:p>
          <a:p>
            <a:pPr marL="285750" indent="-285750">
              <a:buFontTx/>
              <a:buChar char="-"/>
            </a:pP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таблицу с краткой информацией о себе (см. приложение 1 к Положению); </a:t>
            </a:r>
          </a:p>
          <a:p>
            <a:pPr marL="285750" indent="-285750">
              <a:buFontTx/>
              <a:buChar char="-"/>
            </a:pPr>
            <a:r>
              <a:rPr lang="ru-RU" sz="1250" dirty="0" err="1">
                <a:solidFill>
                  <a:schemeClr val="tx2">
                    <a:lumMod val="50000"/>
                  </a:schemeClr>
                </a:solidFill>
              </a:rPr>
              <a:t>видеоприветствие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, в котором нужно рассказать о себе.</a:t>
            </a:r>
          </a:p>
          <a:p>
            <a:endParaRPr lang="ru-RU" sz="1250" dirty="0">
              <a:solidFill>
                <a:schemeClr val="accent6"/>
              </a:solidFill>
              <a:latin typeface="+mj-lt"/>
            </a:endParaRPr>
          </a:p>
          <a:p>
            <a:r>
              <a:rPr lang="ru-RU" sz="1250" b="1" dirty="0">
                <a:solidFill>
                  <a:schemeClr val="tx2">
                    <a:lumMod val="50000"/>
                  </a:schemeClr>
                </a:solidFill>
              </a:rPr>
              <a:t>Работы принимаются по электронной почте </a:t>
            </a:r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</a:rPr>
              <a:t>конкурса: </a:t>
            </a:r>
            <a:r>
              <a:rPr lang="en-US" sz="1250" b="1" u="sng" dirty="0" smtClean="0">
                <a:solidFill>
                  <a:srgbClr val="0070C0"/>
                </a:solidFill>
              </a:rPr>
              <a:t>pegasikatom@mail.ru</a:t>
            </a:r>
            <a:endParaRPr lang="en-US" sz="1250" b="1" u="sng" dirty="0">
              <a:solidFill>
                <a:srgbClr val="0070C0"/>
              </a:solidFill>
            </a:endParaRPr>
          </a:p>
          <a:p>
            <a:endParaRPr lang="ru-RU" sz="12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Один участник может присылать работы как для одной номинации, так и для всех номинаций конкурса, предоставив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</a:rPr>
              <a:t>не более одной работы </a:t>
            </a:r>
            <a:r>
              <a:rPr lang="ru-RU" sz="1250" dirty="0">
                <a:solidFill>
                  <a:schemeClr val="tx2">
                    <a:lumMod val="50000"/>
                  </a:schemeClr>
                </a:solidFill>
              </a:rPr>
              <a:t>в каждой из </a:t>
            </a:r>
            <a:r>
              <a:rPr lang="ru-RU" sz="1250" dirty="0" smtClean="0">
                <a:solidFill>
                  <a:schemeClr val="tx2">
                    <a:lumMod val="50000"/>
                  </a:schemeClr>
                </a:solidFill>
              </a:rPr>
              <a:t>номинаций.</a:t>
            </a:r>
          </a:p>
          <a:p>
            <a:endParaRPr lang="ru-RU" sz="125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50" b="1" dirty="0" smtClean="0">
                <a:solidFill>
                  <a:schemeClr val="tx2">
                    <a:lumMod val="50000"/>
                  </a:schemeClr>
                </a:solidFill>
              </a:rPr>
              <a:t>Участники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</a:rPr>
              <a:t>, которые </a:t>
            </a:r>
            <a:r>
              <a:rPr lang="ru-RU" sz="1250" b="1" u="sng" dirty="0">
                <a:solidFill>
                  <a:schemeClr val="tx2">
                    <a:lumMod val="50000"/>
                  </a:schemeClr>
                </a:solidFill>
              </a:rPr>
              <a:t>не пришлют </a:t>
            </a:r>
            <a:r>
              <a:rPr lang="ru-RU" sz="1250" b="1" dirty="0">
                <a:solidFill>
                  <a:schemeClr val="tx2">
                    <a:lumMod val="50000"/>
                  </a:schemeClr>
                </a:solidFill>
              </a:rPr>
              <a:t>всю необходимую информацию, к конкурсу не допускаются.</a:t>
            </a:r>
          </a:p>
          <a:p>
            <a:endParaRPr lang="ru-RU" sz="125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48" y="781900"/>
            <a:ext cx="1587571" cy="16351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550"/>
            <a:ext cx="974725" cy="860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60" y="3905213"/>
            <a:ext cx="1881191" cy="1254412"/>
          </a:xfrm>
          <a:prstGeom prst="rect">
            <a:avLst/>
          </a:prstGeom>
        </p:spPr>
      </p:pic>
      <p:pic>
        <p:nvPicPr>
          <p:cNvPr id="22" name="Picture 2" descr="https://downloader.disk.yandex.ru/preview/f9bdf69bccd3665e347ce4a9c2b58074a7b45c164a431b3f81e66057c7f0a2bb/5e49bf18/xB2zH7r-Uta9i7weiGUcQ9wU4S8bvwZlH42fCUAM22FqT1dllWfnketsTKckC3Slnplu33yMQjI4rAGmkGrNPg==?uid=0&amp;filename=0I2A4783.jpg&amp;disposition=inline&amp;hash=&amp;limit=0&amp;content_type=image%2Fjpeg&amp;tknv=v2&amp;owner_uid=591150142&amp;size=1351x57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5632"/>
          <a:stretch/>
        </p:blipFill>
        <p:spPr bwMode="auto">
          <a:xfrm>
            <a:off x="6949160" y="2490179"/>
            <a:ext cx="1875149" cy="13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50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9B652-E9BD-4463-9AB7-E3E55FD8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15" y="36698"/>
            <a:ext cx="8342434" cy="367431"/>
          </a:xfrm>
        </p:spPr>
        <p:txBody>
          <a:bodyPr>
            <a:noAutofit/>
          </a:bodyPr>
          <a:lstStyle/>
          <a:p>
            <a:r>
              <a:rPr lang="ru-RU" sz="2402" smtClean="0"/>
              <a:t>Сроки проведения проекта 2020</a:t>
            </a:r>
            <a:endParaRPr lang="ru-RU" sz="2402" dirty="0"/>
          </a:p>
        </p:txBody>
      </p:sp>
      <p:pic>
        <p:nvPicPr>
          <p:cNvPr id="42" name="Рисунок 41" descr="Ежедневник">
            <a:extLst>
              <a:ext uri="{FF2B5EF4-FFF2-40B4-BE49-F238E27FC236}">
                <a16:creationId xmlns="" xmlns:a16="http://schemas.microsoft.com/office/drawing/2014/main" id="{834214F2-7375-4D22-9F66-6E7B36DAA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0002" y="-16198"/>
            <a:ext cx="632499" cy="63249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30424"/>
            <a:ext cx="822192" cy="726222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89932"/>
              </p:ext>
            </p:extLst>
          </p:nvPr>
        </p:nvGraphicFramePr>
        <p:xfrm>
          <a:off x="207469" y="704103"/>
          <a:ext cx="8844322" cy="43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978"/>
                <a:gridCol w="5609344"/>
              </a:tblGrid>
              <a:tr h="245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ДАТА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СОБЫТИЕ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254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января – 30 апреля 2021 г.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+mn-lt"/>
                        </a:rPr>
                        <a:t>Прем конкурсных работ</a:t>
                      </a:r>
                      <a:endParaRPr lang="ru-RU" sz="1250" dirty="0">
                        <a:latin typeface="+mn-lt"/>
                      </a:endParaRPr>
                    </a:p>
                  </a:txBody>
                  <a:tcPr/>
                </a:tc>
              </a:tr>
              <a:tr h="398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Литературная онлайн-школа, базовый курс обучения «Основы литературного мастерства», занятия преподавателей в городах 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6472"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– 15 мая 2021 г.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всех номинаций конкурса</a:t>
                      </a:r>
                    </a:p>
                  </a:txBody>
                  <a:tcPr/>
                </a:tc>
              </a:tr>
              <a:tr h="421864"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 2021 г. </a:t>
                      </a:r>
                    </a:p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школьных линейках «Последний звонок»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Объявление победителей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794"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 – 30 августа 2021 г.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Работа «Литературной смены»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9707">
                <a:tc rowSpan="3"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 августа 2021 г.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Премьерный показ спектакля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9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Премьерный показ видеофильма о конкурсе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9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Награждение победителей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5542"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сентября 2021 г.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школьных линейках «Первый звонок»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Награждение школ, принявших наиболее активное участие в конкурсе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9707"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2021 г.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Постановка спектакля на сцене московского театра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97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квартал 2021 г.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Гастроли спектакля по городам-участникам Конкурса 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Издание книги с произведениями победителей </a:t>
                      </a:r>
                      <a:endParaRPr lang="ru-RU" sz="12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669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E8EA5-A969-43D2-AA70-A177872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458" y="330216"/>
            <a:ext cx="8342434" cy="367431"/>
          </a:xfrm>
        </p:spPr>
        <p:txBody>
          <a:bodyPr>
            <a:noAutofit/>
          </a:bodyPr>
          <a:lstStyle/>
          <a:p>
            <a:r>
              <a:rPr lang="ru-RU" sz="2402" dirty="0" smtClean="0"/>
              <a:t>Важная информация о конкурсе</a:t>
            </a:r>
            <a:endParaRPr lang="ru-RU" sz="2402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952B49-66D7-432F-8044-1FF0E9C6EF37}"/>
              </a:ext>
            </a:extLst>
          </p:cNvPr>
          <p:cNvSpPr/>
          <p:nvPr/>
        </p:nvSpPr>
        <p:spPr>
          <a:xfrm>
            <a:off x="145322" y="3669973"/>
            <a:ext cx="4173405" cy="16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2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Цыганова Юлия </a:t>
            </a:r>
            <a:r>
              <a:rPr lang="ru-RU" sz="1802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Сергеевна</a:t>
            </a:r>
          </a:p>
          <a:p>
            <a:r>
              <a:rPr lang="ru-RU" sz="1250" b="1" dirty="0">
                <a:solidFill>
                  <a:schemeClr val="accent6"/>
                </a:solidFill>
                <a:latin typeface="+mj-lt"/>
              </a:rPr>
              <a:t>Автор проекта,  член Союза журналистов России</a:t>
            </a:r>
          </a:p>
          <a:p>
            <a:pPr algn="ctr"/>
            <a:endParaRPr lang="ru-RU" sz="1351" dirty="0" smtClean="0">
              <a:solidFill>
                <a:srgbClr val="002060"/>
              </a:solidFill>
            </a:endParaRPr>
          </a:p>
          <a:p>
            <a:endParaRPr lang="ru-RU" sz="1351" dirty="0" smtClean="0">
              <a:solidFill>
                <a:srgbClr val="002060"/>
              </a:solidFill>
            </a:endParaRPr>
          </a:p>
          <a:p>
            <a:r>
              <a:rPr lang="en-US" sz="1351" dirty="0" smtClean="0">
                <a:solidFill>
                  <a:srgbClr val="002060"/>
                </a:solidFill>
              </a:rPr>
              <a:t>89253912923@mail.ru</a:t>
            </a:r>
            <a:endParaRPr lang="en-US" sz="1351" dirty="0">
              <a:solidFill>
                <a:srgbClr val="002060"/>
              </a:solidFill>
            </a:endParaRPr>
          </a:p>
          <a:p>
            <a:r>
              <a:rPr lang="ru-RU" sz="1351" dirty="0">
                <a:solidFill>
                  <a:srgbClr val="002060"/>
                </a:solidFill>
              </a:rPr>
              <a:t>тел: +7 (925) 391 29 23 </a:t>
            </a:r>
          </a:p>
          <a:p>
            <a:pPr algn="ctr"/>
            <a:endParaRPr lang="ru-RU" sz="150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26969A-9FCD-4E51-AFF5-4AD382BC9744}"/>
              </a:ext>
            </a:extLst>
          </p:cNvPr>
          <p:cNvSpPr/>
          <p:nvPr/>
        </p:nvSpPr>
        <p:spPr>
          <a:xfrm>
            <a:off x="4318727" y="3669973"/>
            <a:ext cx="4940834" cy="15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2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Титова Наталья </a:t>
            </a:r>
            <a:r>
              <a:rPr lang="ru-RU" sz="1802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Васильевна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+mj-lt"/>
              </a:rPr>
              <a:t>Главный эксперт Департамента по работе с регионами и органами государственной власти АО «Концерн Росэнергоатом»</a:t>
            </a:r>
          </a:p>
          <a:p>
            <a:endParaRPr lang="ru-RU" sz="1351" dirty="0" smtClean="0">
              <a:solidFill>
                <a:srgbClr val="002060"/>
              </a:solidFill>
            </a:endParaRPr>
          </a:p>
          <a:p>
            <a:r>
              <a:rPr lang="ru-RU" sz="1351" dirty="0" smtClean="0">
                <a:solidFill>
                  <a:srgbClr val="002060"/>
                </a:solidFill>
              </a:rPr>
              <a:t>titova-nv@rosenergoatom.ru</a:t>
            </a:r>
            <a:endParaRPr lang="ru-RU" sz="1351" dirty="0">
              <a:solidFill>
                <a:srgbClr val="002060"/>
              </a:solidFill>
            </a:endParaRPr>
          </a:p>
          <a:p>
            <a:r>
              <a:rPr lang="ru-RU" sz="1351" dirty="0">
                <a:solidFill>
                  <a:srgbClr val="002060"/>
                </a:solidFill>
              </a:rPr>
              <a:t>тел: +7 (906) 077 51 66</a:t>
            </a:r>
          </a:p>
          <a:p>
            <a:pPr algn="ctr"/>
            <a:endParaRPr lang="ru-RU" sz="1501" dirty="0">
              <a:solidFill>
                <a:srgbClr val="00B05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" y="-1161"/>
            <a:ext cx="822192" cy="72622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34154"/>
              </p:ext>
            </p:extLst>
          </p:nvPr>
        </p:nvGraphicFramePr>
        <p:xfrm>
          <a:off x="155575" y="3126105"/>
          <a:ext cx="86580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80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Координаторы проекта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82032"/>
              </p:ext>
            </p:extLst>
          </p:nvPr>
        </p:nvGraphicFramePr>
        <p:xfrm>
          <a:off x="605597" y="1005519"/>
          <a:ext cx="5645977" cy="170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977"/>
              </a:tblGrid>
              <a:tr h="9214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30 декабря 2020 г</a:t>
                      </a:r>
                      <a:r>
                        <a:rPr lang="ru-RU" sz="1600" kern="120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во всех городах-участниках конкурса должны быть определены ответственные за проведение конкурса.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93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Информация</a:t>
                      </a:r>
                      <a:r>
                        <a:rPr lang="ru-RU" sz="1400" dirty="0" smtClean="0">
                          <a:solidFill>
                            <a:srgbClr val="3A1953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 конкурсе размещена на официальном сайте Фонда «АТР АЭС»</a:t>
                      </a:r>
                      <a:r>
                        <a:rPr lang="ru-RU" sz="12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u="sng" dirty="0" smtClean="0">
                          <a:latin typeface="+mj-lt"/>
                          <a:cs typeface="Arial" panose="020B0604020202020204" pitchFamily="34" charset="0"/>
                          <a:hlinkClick r:id="rId3"/>
                        </a:rPr>
                        <a:t>https://anppt.ru/</a:t>
                      </a:r>
                      <a:endParaRPr lang="ru-RU" sz="13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8" y="258291"/>
            <a:ext cx="16192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5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1968293" cy="173854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454149" y="1567815"/>
            <a:ext cx="4860925" cy="127408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Удачи!</a:t>
            </a:r>
            <a:endParaRPr lang="ru-RU" dirty="0"/>
          </a:p>
        </p:txBody>
      </p:sp>
      <p:pic>
        <p:nvPicPr>
          <p:cNvPr id="4" name="Picture 8" descr="https://downloader.disk.yandex.ru/preview/b79687a020dee4e358fb03ed71800d6623d0c0006a8889d6e8ff46fcea259fc0/5e49c04e/6YhnCkvXKKLg1Kvyr1EAYZTeXiiuDk9Qkojs8dJRk07vuMGCV5jvMgtUNYkn__IEjqwhu_i_fLvDasSVhybmxA==?uid=0&amp;filename=0I2A6509.jpg&amp;disposition=inline&amp;hash=&amp;limit=0&amp;content_type=image%2Fjpeg&amp;tknv=v2&amp;owner_uid=591150142&amp;size=1351x5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44" y="3087952"/>
            <a:ext cx="1984212" cy="13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wnloader.disk.yandex.ru/preview/f2f09ae75d87acf738940e045fd3697a8faacc9eac360361e60f619a1bb66b81/5e49bf1f/QYxnnNyHdivUG9YueHQq_LbKs_gBOd5zQ2e2l6yuTPG1WyXkbbVkkOMj0YoomN6wTztyY0o81BXsWb6307S6Mw==?uid=0&amp;filename=0I2A5129+%282%29.jpg&amp;disposition=inline&amp;hash=&amp;limit=0&amp;content_type=image%2Fjpeg&amp;tknv=v2&amp;owner_uid=591150142&amp;size=1351x57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/>
          <a:stretch/>
        </p:blipFill>
        <p:spPr bwMode="auto">
          <a:xfrm>
            <a:off x="2898971" y="3087952"/>
            <a:ext cx="1545833" cy="13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16" y="3087952"/>
            <a:ext cx="1986024" cy="13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1.xml><?xml version="1.0" encoding="utf-8"?>
<a:theme xmlns:a="http://schemas.openxmlformats.org/drawingml/2006/main" name="3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2.xml><?xml version="1.0" encoding="utf-8"?>
<a:theme xmlns:a="http://schemas.openxmlformats.org/drawingml/2006/main" name="4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3.xml><?xml version="1.0" encoding="utf-8"?>
<a:theme xmlns:a="http://schemas.openxmlformats.org/drawingml/2006/main" name="5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4.xml><?xml version="1.0" encoding="utf-8"?>
<a:theme xmlns:a="http://schemas.openxmlformats.org/drawingml/2006/main" name="6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5.xml><?xml version="1.0" encoding="utf-8"?>
<a:theme xmlns:a="http://schemas.openxmlformats.org/drawingml/2006/main" name="7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6.xml><?xml version="1.0" encoding="utf-8"?>
<a:theme xmlns:a="http://schemas.openxmlformats.org/drawingml/2006/main" name="8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9.xml><?xml version="1.0" encoding="utf-8"?>
<a:theme xmlns:a="http://schemas.openxmlformats.org/drawingml/2006/main" name="1_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1221</TotalTime>
  <Words>913</Words>
  <Application>Microsoft Office PowerPoint</Application>
  <PresentationFormat>Произвольный</PresentationFormat>
  <Paragraphs>132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for_preza</vt:lpstr>
      <vt:lpstr>1_for_preza</vt:lpstr>
      <vt:lpstr>2_for_preza</vt:lpstr>
      <vt:lpstr>3_for_preza</vt:lpstr>
      <vt:lpstr>4_for_preza</vt:lpstr>
      <vt:lpstr>5_for_preza</vt:lpstr>
      <vt:lpstr>6_for_preza</vt:lpstr>
      <vt:lpstr>7_for_preza</vt:lpstr>
      <vt:lpstr>8_for_preza</vt:lpstr>
      <vt:lpstr>III Международный конкурс «Атомный Пегасик»</vt:lpstr>
      <vt:lpstr>О конкурсе</vt:lpstr>
      <vt:lpstr>О конкурсе</vt:lpstr>
      <vt:lpstr>Номинации конкурса</vt:lpstr>
      <vt:lpstr>Темы для творчества в номинациях</vt:lpstr>
      <vt:lpstr>Условия участия</vt:lpstr>
      <vt:lpstr>Сроки проведения проекта 2020</vt:lpstr>
      <vt:lpstr>Важная информация о конкурсе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User</cp:lastModifiedBy>
  <cp:revision>230</cp:revision>
  <dcterms:created xsi:type="dcterms:W3CDTF">2019-09-24T12:37:05Z</dcterms:created>
  <dcterms:modified xsi:type="dcterms:W3CDTF">2020-12-23T18:52:23Z</dcterms:modified>
</cp:coreProperties>
</file>